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8" r:id="rId2"/>
    <p:sldId id="257" r:id="rId3"/>
    <p:sldId id="269" r:id="rId4"/>
    <p:sldId id="270" r:id="rId5"/>
    <p:sldId id="271" r:id="rId6"/>
    <p:sldId id="264" r:id="rId7"/>
    <p:sldId id="259" r:id="rId8"/>
    <p:sldId id="261" r:id="rId9"/>
    <p:sldId id="266" r:id="rId10"/>
    <p:sldId id="262" r:id="rId11"/>
    <p:sldId id="263" r:id="rId12"/>
    <p:sldId id="272" r:id="rId13"/>
    <p:sldId id="265" r:id="rId14"/>
    <p:sldId id="267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C1BAD-9437-4C80-8A47-DC386FCB5508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AEF72-F5BB-4626-B2B4-3AFD36D08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54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E12FC-80C4-4ABA-B861-36ADFB070710}" type="slidenum">
              <a:rPr lang="el-GR" altLang="en-US"/>
              <a:pPr/>
              <a:t>2</a:t>
            </a:fld>
            <a:endParaRPr lang="el-GR" altLang="en-US"/>
          </a:p>
        </p:txBody>
      </p:sp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703" indent="-284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533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30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6957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09174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1390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13607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5823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F08420-49E2-4FAF-B28F-E920E1B4A754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4852" indent="-28263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541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58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4974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87191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39407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91624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43840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70BBCDB-CE27-44C8-BCF5-EE392312C355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62467" name="Rectangle 7"/>
          <p:cNvSpPr txBox="1">
            <a:spLocks noGrp="1" noChangeArrowheads="1"/>
          </p:cNvSpPr>
          <p:nvPr/>
        </p:nvSpPr>
        <p:spPr bwMode="auto">
          <a:xfrm>
            <a:off x="3883827" y="8684926"/>
            <a:ext cx="2972590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43" tIns="45222" rIns="90443" bIns="4522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4B605-5E68-4EEA-996F-226B1A9E6142}" type="slidenum">
              <a:rPr lang="en-US" altLang="en-US">
                <a:ea typeface="Osaka" pitchFamily="1" charset="-128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>
              <a:ea typeface="Osaka" pitchFamily="1" charset="-128"/>
            </a:endParaRPr>
          </a:p>
        </p:txBody>
      </p:sp>
      <p:sp>
        <p:nvSpPr>
          <p:cNvPr id="6246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  <p:sp>
        <p:nvSpPr>
          <p:cNvPr id="62470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4852" indent="-28263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541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58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4974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87191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39407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91624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43840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SESSION 2</a:t>
            </a:r>
          </a:p>
        </p:txBody>
      </p:sp>
      <p:sp>
        <p:nvSpPr>
          <p:cNvPr id="62471" name="Header Placeholder 2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4852" indent="-28263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541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58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4974" indent="-22610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87191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39407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91624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43840" indent="-22610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mtClean="0"/>
              <a:t>MG 627 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703" indent="-284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533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30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6957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09174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1390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13607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5823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DA44E0-8601-4415-A6DC-E24BB31517A9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8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2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61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9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98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1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6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47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4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09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B84F2-6D4F-436B-8C78-0780D7583781}" type="datetimeFigureOut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FB425-D742-46A7-A205-4D96991F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9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p.chourides@euc.ac.cy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1738883" y="1988840"/>
            <a:ext cx="7297613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algn="l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algn="l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algn="l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algn="l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latin typeface="Verdana" pitchFamily="34" charset="0"/>
              </a:rPr>
              <a:t> </a:t>
            </a:r>
            <a:r>
              <a:rPr lang="en-US" altLang="en-US" sz="3600" b="1" dirty="0" smtClean="0">
                <a:solidFill>
                  <a:srgbClr val="FF0000"/>
                </a:solidFill>
                <a:latin typeface="Verdana" pitchFamily="34" charset="0"/>
              </a:rPr>
              <a:t>P</a:t>
            </a:r>
            <a:r>
              <a:rPr lang="en-US" altLang="en-US" sz="3600" b="1" dirty="0" smtClean="0">
                <a:solidFill>
                  <a:srgbClr val="FFC000"/>
                </a:solidFill>
                <a:latin typeface="Verdana" pitchFamily="34" charset="0"/>
              </a:rPr>
              <a:t>r</a:t>
            </a:r>
            <a:r>
              <a:rPr lang="en-US" altLang="en-US" sz="3600" b="1" dirty="0" smtClean="0">
                <a:solidFill>
                  <a:srgbClr val="00B050"/>
                </a:solidFill>
                <a:latin typeface="Verdana" pitchFamily="34" charset="0"/>
              </a:rPr>
              <a:t>o</a:t>
            </a:r>
            <a:r>
              <a:rPr lang="en-US" altLang="en-US" sz="3600" b="1" dirty="0" smtClean="0">
                <a:solidFill>
                  <a:srgbClr val="C00000"/>
                </a:solidFill>
                <a:latin typeface="Verdana" pitchFamily="34" charset="0"/>
              </a:rPr>
              <a:t>j</a:t>
            </a:r>
            <a:r>
              <a:rPr lang="en-US" altLang="en-US" sz="3600" b="1" dirty="0" smtClean="0">
                <a:solidFill>
                  <a:srgbClr val="FFFF00"/>
                </a:solidFill>
                <a:latin typeface="Verdana" pitchFamily="34" charset="0"/>
              </a:rPr>
              <a:t>e</a:t>
            </a:r>
            <a:r>
              <a:rPr lang="en-US" altLang="en-US" sz="3600" b="1" dirty="0" smtClean="0">
                <a:solidFill>
                  <a:srgbClr val="00B0F0"/>
                </a:solidFill>
                <a:latin typeface="Verdana" pitchFamily="34" charset="0"/>
              </a:rPr>
              <a:t>c</a:t>
            </a:r>
            <a:r>
              <a:rPr lang="en-US" altLang="en-US" sz="3600" b="1" dirty="0" smtClean="0">
                <a:solidFill>
                  <a:srgbClr val="002060"/>
                </a:solidFill>
                <a:latin typeface="Verdana" pitchFamily="34" charset="0"/>
              </a:rPr>
              <a:t>t</a:t>
            </a:r>
            <a:r>
              <a:rPr lang="en-US" altLang="en-US" sz="3600" b="1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</a:rPr>
              <a:t>M</a:t>
            </a:r>
            <a:r>
              <a:rPr lang="en-US" altLang="en-US" sz="3600" b="1" dirty="0" smtClean="0">
                <a:solidFill>
                  <a:srgbClr val="FFFF00"/>
                </a:solidFill>
                <a:latin typeface="Verdana" pitchFamily="34" charset="0"/>
              </a:rPr>
              <a:t>a</a:t>
            </a:r>
            <a:r>
              <a:rPr lang="en-US" altLang="en-US" sz="3600" b="1" dirty="0" smtClean="0">
                <a:solidFill>
                  <a:srgbClr val="00B050"/>
                </a:solidFill>
                <a:latin typeface="Verdana" pitchFamily="34" charset="0"/>
              </a:rPr>
              <a:t>n</a:t>
            </a:r>
            <a:r>
              <a:rPr lang="en-US" altLang="en-US" sz="3600" b="1" dirty="0" smtClean="0">
                <a:solidFill>
                  <a:srgbClr val="C00000"/>
                </a:solidFill>
                <a:latin typeface="Verdana" pitchFamily="34" charset="0"/>
              </a:rPr>
              <a:t>a</a:t>
            </a:r>
            <a:r>
              <a:rPr lang="en-US" altLang="en-US" sz="3600" b="1" dirty="0" smtClean="0">
                <a:solidFill>
                  <a:srgbClr val="00B0F0"/>
                </a:solidFill>
                <a:latin typeface="Verdana" pitchFamily="34" charset="0"/>
              </a:rPr>
              <a:t>g</a:t>
            </a:r>
            <a:r>
              <a:rPr lang="en-US" altLang="en-US" sz="3600" b="1" dirty="0" smtClean="0">
                <a:solidFill>
                  <a:schemeClr val="accent3">
                    <a:lumMod val="75000"/>
                  </a:schemeClr>
                </a:solidFill>
                <a:latin typeface="Verdana" pitchFamily="34" charset="0"/>
              </a:rPr>
              <a:t>e</a:t>
            </a:r>
            <a:r>
              <a:rPr lang="en-US" altLang="en-US" sz="3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m</a:t>
            </a:r>
            <a:r>
              <a:rPr lang="en-US" altLang="en-US" sz="3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e</a:t>
            </a:r>
            <a:r>
              <a:rPr lang="en-US" altLang="en-US" sz="3600" b="1" dirty="0" smtClean="0">
                <a:solidFill>
                  <a:schemeClr val="accent4"/>
                </a:solidFill>
                <a:latin typeface="Verdana" pitchFamily="34" charset="0"/>
              </a:rPr>
              <a:t>n</a:t>
            </a:r>
            <a:r>
              <a:rPr lang="en-US" altLang="en-US" sz="3600" b="1" dirty="0" smtClean="0">
                <a:solidFill>
                  <a:srgbClr val="FF0000"/>
                </a:solidFill>
                <a:latin typeface="Verdana" pitchFamily="34" charset="0"/>
              </a:rPr>
              <a:t>t</a:t>
            </a:r>
            <a:r>
              <a:rPr lang="en-US" altLang="en-US" sz="3600" b="1" dirty="0">
                <a:solidFill>
                  <a:srgbClr val="FF0000"/>
                </a:solidFill>
                <a:latin typeface="Verdana" pitchFamily="34" charset="0"/>
              </a:rPr>
              <a:t/>
            </a:r>
            <a:br>
              <a:rPr lang="en-US" altLang="en-US" sz="3600" b="1" dirty="0">
                <a:solidFill>
                  <a:srgbClr val="FF0000"/>
                </a:solidFill>
                <a:latin typeface="Verdana" pitchFamily="34" charset="0"/>
              </a:rPr>
            </a:br>
            <a:r>
              <a:rPr lang="en-US" altLang="en-US" sz="1800" b="1" dirty="0">
                <a:latin typeface="Verdana" pitchFamily="34" charset="0"/>
              </a:rPr>
              <a:t>    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="1" dirty="0">
              <a:solidFill>
                <a:schemeClr val="tx2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err="1">
                <a:solidFill>
                  <a:schemeClr val="tx2"/>
                </a:solidFill>
                <a:latin typeface="Verdana" pitchFamily="34" charset="0"/>
              </a:rPr>
              <a:t>Dr</a:t>
            </a:r>
            <a:r>
              <a:rPr lang="en-US" altLang="en-US" sz="1800" b="1" dirty="0">
                <a:solidFill>
                  <a:schemeClr val="tx2"/>
                </a:solidFill>
                <a:latin typeface="Verdana" pitchFamily="34" charset="0"/>
              </a:rPr>
              <a:t> Pieris </a:t>
            </a:r>
            <a:r>
              <a:rPr lang="en-US" altLang="en-US" sz="1800" b="1" dirty="0" err="1">
                <a:solidFill>
                  <a:schemeClr val="tx2"/>
                </a:solidFill>
                <a:latin typeface="Verdana" pitchFamily="34" charset="0"/>
              </a:rPr>
              <a:t>Chourides</a:t>
            </a:r>
            <a:r>
              <a:rPr lang="en-US" altLang="en-US" sz="1800" b="1" dirty="0">
                <a:solidFill>
                  <a:schemeClr val="tx2"/>
                </a:solidFill>
                <a:latin typeface="Verdana" pitchFamily="34" charset="0"/>
              </a:rPr>
              <a:t> (</a:t>
            </a:r>
            <a:r>
              <a:rPr lang="en-US" altLang="en-US" sz="1800" b="1" dirty="0" err="1">
                <a:solidFill>
                  <a:schemeClr val="tx2"/>
                </a:solidFill>
                <a:latin typeface="Verdana" pitchFamily="34" charset="0"/>
              </a:rPr>
              <a:t>BEng,MSc</a:t>
            </a:r>
            <a:r>
              <a:rPr lang="en-US" altLang="en-US" sz="1800" b="1" dirty="0">
                <a:solidFill>
                  <a:schemeClr val="tx2"/>
                </a:solidFill>
                <a:latin typeface="Verdana" pitchFamily="34" charset="0"/>
              </a:rPr>
              <a:t>, PhD)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Verdana" pitchFamily="34" charset="0"/>
              </a:rPr>
              <a:t>Assistant </a:t>
            </a:r>
            <a:r>
              <a:rPr lang="en-US" altLang="en-US" sz="1800" b="1" dirty="0" smtClean="0">
                <a:solidFill>
                  <a:schemeClr val="tx2"/>
                </a:solidFill>
                <a:latin typeface="Verdana" pitchFamily="34" charset="0"/>
              </a:rPr>
              <a:t>Professor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chemeClr val="tx2"/>
                </a:solidFill>
                <a:latin typeface="Verdana" pitchFamily="34" charset="0"/>
              </a:rPr>
              <a:t>Business School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chemeClr val="tx2"/>
                </a:solidFill>
                <a:latin typeface="Verdana" pitchFamily="34" charset="0"/>
              </a:rPr>
              <a:t>European </a:t>
            </a:r>
            <a:r>
              <a:rPr lang="en-US" altLang="en-US" sz="1800" b="1" dirty="0">
                <a:solidFill>
                  <a:schemeClr val="tx2"/>
                </a:solidFill>
                <a:latin typeface="Verdana" pitchFamily="34" charset="0"/>
              </a:rPr>
              <a:t>U</a:t>
            </a:r>
            <a:r>
              <a:rPr lang="en-US" altLang="en-US" sz="1800" b="1" dirty="0" smtClean="0">
                <a:solidFill>
                  <a:schemeClr val="tx2"/>
                </a:solidFill>
                <a:latin typeface="Verdana" pitchFamily="34" charset="0"/>
              </a:rPr>
              <a:t>niversity Cyprus  </a:t>
            </a:r>
            <a:endParaRPr lang="en-US" altLang="en-US" sz="1800" b="1" dirty="0">
              <a:solidFill>
                <a:schemeClr val="tx2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chemeClr val="tx2"/>
                </a:solidFill>
                <a:latin typeface="Verdana" pitchFamily="34" charset="0"/>
                <a:hlinkClick r:id="rId2"/>
              </a:rPr>
              <a:t>p.chourides@euc.ac.cy</a:t>
            </a:r>
            <a:r>
              <a:rPr lang="en-US" altLang="en-US" sz="18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endParaRPr lang="en-US" altLang="en-US" sz="1800" b="1" dirty="0">
              <a:solidFill>
                <a:schemeClr val="tx2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Verdana" pitchFamily="34" charset="0"/>
              </a:rPr>
              <a:t>  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6859465" y="6019800"/>
            <a:ext cx="19495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algn="l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algn="l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algn="l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algn="l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chemeClr val="tx2"/>
                </a:solidFill>
                <a:latin typeface="Verdana" pitchFamily="34" charset="0"/>
              </a:rPr>
              <a:t>January 2015</a:t>
            </a:r>
            <a:endParaRPr lang="en-US" altLang="en-US" sz="18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1026" name="Picture 2" descr="logo 2014-2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47" y="188640"/>
            <a:ext cx="1253440" cy="71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NEW logo (coloured) 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11715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179512" y="2454845"/>
            <a:ext cx="1438275" cy="1046163"/>
            <a:chOff x="0" y="0"/>
            <a:chExt cx="1438192" cy="1046480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0" y="731520"/>
              <a:ext cx="1438192" cy="3149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MS Mincho" pitchFamily="49" charset="-128"/>
                  <a:cs typeface="Arial" pitchFamily="34" charset="0"/>
                </a:rPr>
                <a:t>Digital Champion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0"/>
              <a:ext cx="739140" cy="647700"/>
            </a:xfrm>
            <a:prstGeom prst="rect">
              <a:avLst/>
            </a:prstGeom>
            <a:solidFill>
              <a:srgbClr val="EDEDED"/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808080">
                  <a:alpha val="39999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1783919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4213" y="188913"/>
            <a:ext cx="66960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0800" dir="54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038" rIns="0" bIns="4603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</a:pPr>
            <a:r>
              <a:rPr lang="en-US" altLang="en-US" sz="4000" b="1" dirty="0" smtClean="0">
                <a:solidFill>
                  <a:srgbClr val="FF0000"/>
                </a:solidFill>
                <a:latin typeface="Tahoma" pitchFamily="34" charset="0"/>
              </a:rPr>
              <a:t>Project Management </a:t>
            </a:r>
            <a:endParaRPr lang="en-US" altLang="en-US" sz="4000" b="1" dirty="0">
              <a:solidFill>
                <a:srgbClr val="FF0000"/>
              </a:solidFill>
              <a:latin typeface="Tahoma" pitchFamily="34" charset="0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124744"/>
            <a:ext cx="1196975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5085184"/>
            <a:ext cx="1196975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7481888" y="1124744"/>
            <a:ext cx="920750" cy="1168400"/>
            <a:chOff x="5038" y="652"/>
            <a:chExt cx="580" cy="736"/>
          </a:xfrm>
        </p:grpSpPr>
        <p:sp>
          <p:nvSpPr>
            <p:cNvPr id="34823" name="Rectangle 7"/>
            <p:cNvSpPr>
              <a:spLocks noChangeArrowheads="1"/>
            </p:cNvSpPr>
            <p:nvPr/>
          </p:nvSpPr>
          <p:spPr bwMode="auto">
            <a:xfrm>
              <a:off x="5038" y="652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US" altLang="en-US" sz="1000" dirty="0"/>
            </a:p>
            <a:p>
              <a:pPr algn="ctr" eaLnBrk="0" hangingPunct="0"/>
              <a:endParaRPr lang="en-US" altLang="en-US" sz="1000" dirty="0"/>
            </a:p>
            <a:p>
              <a:pPr algn="ctr" eaLnBrk="0" hangingPunct="0"/>
              <a:r>
                <a:rPr lang="en-US" altLang="en-US" sz="1000" dirty="0"/>
                <a:t>Understanding</a:t>
              </a:r>
              <a:br>
                <a:rPr lang="en-US" altLang="en-US" sz="1000" dirty="0"/>
              </a:br>
              <a:r>
                <a:rPr lang="en-US" altLang="en-US" sz="1000" dirty="0" smtClean="0"/>
                <a:t>Project </a:t>
              </a:r>
            </a:p>
            <a:p>
              <a:pPr algn="ctr" eaLnBrk="0" hangingPunct="0"/>
              <a:r>
                <a:rPr lang="en-US" altLang="en-US" sz="1000" dirty="0" smtClean="0"/>
                <a:t>Management</a:t>
              </a:r>
              <a:endParaRPr lang="en-US" altLang="en-US" sz="1000" dirty="0"/>
            </a:p>
          </p:txBody>
        </p:sp>
        <p:sp>
          <p:nvSpPr>
            <p:cNvPr id="34824" name="Rectangle 8"/>
            <p:cNvSpPr>
              <a:spLocks noChangeArrowheads="1"/>
            </p:cNvSpPr>
            <p:nvPr/>
          </p:nvSpPr>
          <p:spPr bwMode="auto">
            <a:xfrm>
              <a:off x="5038" y="652"/>
              <a:ext cx="580" cy="176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25" name="Group 9"/>
          <p:cNvGrpSpPr>
            <a:grpSpLocks/>
          </p:cNvGrpSpPr>
          <p:nvPr/>
        </p:nvGrpSpPr>
        <p:grpSpPr bwMode="auto">
          <a:xfrm>
            <a:off x="6570663" y="1124744"/>
            <a:ext cx="920750" cy="1168400"/>
            <a:chOff x="4124" y="724"/>
            <a:chExt cx="580" cy="736"/>
          </a:xfrm>
        </p:grpSpPr>
        <p:sp>
          <p:nvSpPr>
            <p:cNvPr id="34826" name="Rectangle 10"/>
            <p:cNvSpPr>
              <a:spLocks noChangeArrowheads="1"/>
            </p:cNvSpPr>
            <p:nvPr/>
          </p:nvSpPr>
          <p:spPr bwMode="auto">
            <a:xfrm>
              <a:off x="4124" y="724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US" altLang="en-US" sz="1000"/>
            </a:p>
            <a:p>
              <a:pPr algn="ctr" eaLnBrk="0" hangingPunct="0"/>
              <a:endParaRPr lang="en-US" altLang="en-US" sz="1000"/>
            </a:p>
            <a:p>
              <a:pPr algn="ctr" eaLnBrk="0" hangingPunct="0"/>
              <a:endParaRPr lang="en-US" altLang="en-US" sz="1000"/>
            </a:p>
            <a:p>
              <a:pPr algn="ctr" eaLnBrk="0" hangingPunct="0"/>
              <a:endParaRPr lang="en-US" altLang="en-US" sz="700"/>
            </a:p>
            <a:p>
              <a:pPr algn="ctr" eaLnBrk="0" hangingPunct="0"/>
              <a:endParaRPr lang="en-US" altLang="en-US" sz="700"/>
            </a:p>
            <a:p>
              <a:pPr algn="ctr" eaLnBrk="0" hangingPunct="0"/>
              <a:endParaRPr lang="en-US" altLang="en-US" sz="700"/>
            </a:p>
            <a:p>
              <a:pPr algn="ctr" eaLnBrk="0" hangingPunct="0"/>
              <a:endParaRPr lang="en-US" altLang="en-US" sz="1000"/>
            </a:p>
            <a:p>
              <a:pPr algn="ctr" eaLnBrk="0" hangingPunct="0"/>
              <a:r>
                <a:rPr lang="en-US" altLang="en-US" sz="500"/>
                <a:t>FOLLOW INSTRUCTIONS</a:t>
              </a:r>
            </a:p>
            <a:p>
              <a:pPr algn="ctr" eaLnBrk="0" hangingPunct="0"/>
              <a:r>
                <a:rPr lang="en-US" altLang="en-US" sz="500"/>
                <a:t>ON TOP CARD</a:t>
              </a:r>
            </a:p>
          </p:txBody>
        </p:sp>
        <p:pic>
          <p:nvPicPr>
            <p:cNvPr id="34827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9" t="28418" r="7680" b="16898"/>
            <a:stretch>
              <a:fillRect/>
            </a:stretch>
          </p:blipFill>
          <p:spPr bwMode="auto">
            <a:xfrm>
              <a:off x="4158" y="843"/>
              <a:ext cx="496" cy="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4828" name="Group 12"/>
          <p:cNvGrpSpPr>
            <a:grpSpLocks/>
          </p:cNvGrpSpPr>
          <p:nvPr/>
        </p:nvGrpSpPr>
        <p:grpSpPr bwMode="auto">
          <a:xfrm>
            <a:off x="5645150" y="1124744"/>
            <a:ext cx="920750" cy="1168400"/>
            <a:chOff x="4106" y="616"/>
            <a:chExt cx="580" cy="736"/>
          </a:xfrm>
        </p:grpSpPr>
        <p:sp>
          <p:nvSpPr>
            <p:cNvPr id="34829" name="Rectangle 13"/>
            <p:cNvSpPr>
              <a:spLocks noChangeArrowheads="1"/>
            </p:cNvSpPr>
            <p:nvPr/>
          </p:nvSpPr>
          <p:spPr bwMode="auto">
            <a:xfrm>
              <a:off x="4106" y="616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US" altLang="en-US" sz="1000" dirty="0"/>
            </a:p>
            <a:p>
              <a:pPr algn="ctr" eaLnBrk="0" hangingPunct="0"/>
              <a:endParaRPr lang="en-US" altLang="en-US" sz="1000" dirty="0"/>
            </a:p>
            <a:p>
              <a:pPr algn="ctr" eaLnBrk="0" hangingPunct="0"/>
              <a:endParaRPr lang="en-US" altLang="en-US" sz="1000" dirty="0"/>
            </a:p>
            <a:p>
              <a:pPr algn="ctr" eaLnBrk="0" hangingPunct="0"/>
              <a:r>
                <a:rPr lang="en-US" altLang="en-US" sz="1000" dirty="0" smtClean="0"/>
                <a:t>Skills</a:t>
              </a:r>
              <a:endParaRPr lang="en-US" altLang="en-US" sz="1000" dirty="0"/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4106" y="616"/>
              <a:ext cx="580" cy="17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31" name="Group 15"/>
          <p:cNvGrpSpPr>
            <a:grpSpLocks/>
          </p:cNvGrpSpPr>
          <p:nvPr/>
        </p:nvGrpSpPr>
        <p:grpSpPr bwMode="auto">
          <a:xfrm>
            <a:off x="3795713" y="1108472"/>
            <a:ext cx="920750" cy="1168400"/>
            <a:chOff x="2381" y="555"/>
            <a:chExt cx="580" cy="736"/>
          </a:xfrm>
        </p:grpSpPr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2381" y="555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US" altLang="en-US" sz="1000" dirty="0"/>
            </a:p>
            <a:p>
              <a:pPr algn="ctr" eaLnBrk="0" hangingPunct="0"/>
              <a:endParaRPr lang="en-US" altLang="en-US" sz="1000" dirty="0"/>
            </a:p>
            <a:p>
              <a:pPr algn="ctr" eaLnBrk="0" hangingPunct="0"/>
              <a:endParaRPr lang="en-US" altLang="en-US" sz="1000" dirty="0"/>
            </a:p>
            <a:p>
              <a:pPr algn="ctr" eaLnBrk="0" hangingPunct="0"/>
              <a:r>
                <a:rPr lang="en-US" altLang="en-US" sz="1000" dirty="0" smtClean="0"/>
                <a:t>Characteristics</a:t>
              </a:r>
              <a:endParaRPr lang="en-US" altLang="en-US" sz="1000" dirty="0"/>
            </a:p>
          </p:txBody>
        </p:sp>
        <p:sp>
          <p:nvSpPr>
            <p:cNvPr id="34833" name="Rectangle 17"/>
            <p:cNvSpPr>
              <a:spLocks noChangeArrowheads="1"/>
            </p:cNvSpPr>
            <p:nvPr/>
          </p:nvSpPr>
          <p:spPr bwMode="auto">
            <a:xfrm>
              <a:off x="2381" y="555"/>
              <a:ext cx="580" cy="176"/>
            </a:xfrm>
            <a:prstGeom prst="rect">
              <a:avLst/>
            </a:prstGeom>
            <a:solidFill>
              <a:srgbClr val="66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34" name="Group 18"/>
          <p:cNvGrpSpPr>
            <a:grpSpLocks/>
          </p:cNvGrpSpPr>
          <p:nvPr/>
        </p:nvGrpSpPr>
        <p:grpSpPr bwMode="auto">
          <a:xfrm>
            <a:off x="2871788" y="1108472"/>
            <a:ext cx="920750" cy="1168400"/>
            <a:chOff x="2502" y="832"/>
            <a:chExt cx="580" cy="736"/>
          </a:xfrm>
        </p:grpSpPr>
        <p:sp>
          <p:nvSpPr>
            <p:cNvPr id="34835" name="Rectangle 19"/>
            <p:cNvSpPr>
              <a:spLocks noChangeArrowheads="1"/>
            </p:cNvSpPr>
            <p:nvPr/>
          </p:nvSpPr>
          <p:spPr bwMode="auto">
            <a:xfrm>
              <a:off x="2502" y="832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US" altLang="en-US" sz="1000"/>
            </a:p>
            <a:p>
              <a:pPr algn="ctr" eaLnBrk="0" hangingPunct="0"/>
              <a:endParaRPr lang="en-US" altLang="en-US" sz="1000"/>
            </a:p>
            <a:p>
              <a:pPr algn="ctr" eaLnBrk="0" hangingPunct="0"/>
              <a:endParaRPr lang="en-US" altLang="en-US" sz="1000"/>
            </a:p>
            <a:p>
              <a:pPr algn="ctr" eaLnBrk="0" hangingPunct="0"/>
              <a:endParaRPr lang="en-US" altLang="en-US" sz="700"/>
            </a:p>
            <a:p>
              <a:pPr algn="ctr" eaLnBrk="0" hangingPunct="0"/>
              <a:endParaRPr lang="en-US" altLang="en-US" sz="700"/>
            </a:p>
            <a:p>
              <a:pPr algn="ctr" eaLnBrk="0" hangingPunct="0"/>
              <a:endParaRPr lang="en-US" altLang="en-US" sz="700"/>
            </a:p>
            <a:p>
              <a:pPr algn="ctr" eaLnBrk="0" hangingPunct="0"/>
              <a:endParaRPr lang="en-US" altLang="en-US" sz="1000"/>
            </a:p>
            <a:p>
              <a:pPr algn="ctr" eaLnBrk="0" hangingPunct="0"/>
              <a:endParaRPr lang="en-US" altLang="en-US" sz="500"/>
            </a:p>
            <a:p>
              <a:pPr algn="ctr" eaLnBrk="0" hangingPunct="0"/>
              <a:r>
                <a:rPr lang="en-US" altLang="en-US" sz="600"/>
                <a:t>PRICE $200</a:t>
              </a:r>
            </a:p>
          </p:txBody>
        </p:sp>
        <p:pic>
          <p:nvPicPr>
            <p:cNvPr id="34836" name="Picture 2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3" t="39467" r="12000" b="10667"/>
            <a:stretch>
              <a:fillRect/>
            </a:stretch>
          </p:blipFill>
          <p:spPr bwMode="auto">
            <a:xfrm>
              <a:off x="2567" y="1066"/>
              <a:ext cx="448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4837" name="Group 21"/>
          <p:cNvGrpSpPr>
            <a:grpSpLocks/>
          </p:cNvGrpSpPr>
          <p:nvPr/>
        </p:nvGrpSpPr>
        <p:grpSpPr bwMode="auto">
          <a:xfrm>
            <a:off x="1946275" y="1124744"/>
            <a:ext cx="920750" cy="1168400"/>
            <a:chOff x="1126" y="555"/>
            <a:chExt cx="580" cy="736"/>
          </a:xfrm>
        </p:grpSpPr>
        <p:sp>
          <p:nvSpPr>
            <p:cNvPr id="34838" name="Rectangle 22"/>
            <p:cNvSpPr>
              <a:spLocks noChangeArrowheads="1"/>
            </p:cNvSpPr>
            <p:nvPr/>
          </p:nvSpPr>
          <p:spPr bwMode="auto">
            <a:xfrm>
              <a:off x="1126" y="555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US" altLang="en-US" sz="1000" dirty="0"/>
            </a:p>
            <a:p>
              <a:pPr algn="ctr" eaLnBrk="0" hangingPunct="0"/>
              <a:endParaRPr lang="en-US" altLang="en-US" sz="1000" dirty="0"/>
            </a:p>
            <a:p>
              <a:pPr algn="ctr" eaLnBrk="0" hangingPunct="0"/>
              <a:endParaRPr lang="en-US" altLang="en-US" sz="1000" dirty="0"/>
            </a:p>
            <a:p>
              <a:pPr algn="ctr" eaLnBrk="0" hangingPunct="0"/>
              <a:r>
                <a:rPr lang="en-US" altLang="en-US" sz="1000" dirty="0" smtClean="0"/>
                <a:t>Knowledge </a:t>
              </a:r>
            </a:p>
            <a:p>
              <a:pPr algn="ctr" eaLnBrk="0" hangingPunct="0"/>
              <a:r>
                <a:rPr lang="en-US" altLang="en-US" sz="1000" dirty="0" smtClean="0"/>
                <a:t>Areas</a:t>
              </a:r>
              <a:endParaRPr lang="en-US" altLang="en-US" sz="1000" dirty="0"/>
            </a:p>
          </p:txBody>
        </p:sp>
        <p:sp>
          <p:nvSpPr>
            <p:cNvPr id="34839" name="Rectangle 23"/>
            <p:cNvSpPr>
              <a:spLocks noChangeArrowheads="1"/>
            </p:cNvSpPr>
            <p:nvPr/>
          </p:nvSpPr>
          <p:spPr bwMode="auto">
            <a:xfrm>
              <a:off x="1126" y="555"/>
              <a:ext cx="580" cy="176"/>
            </a:xfrm>
            <a:prstGeom prst="rect">
              <a:avLst/>
            </a:prstGeom>
            <a:solidFill>
              <a:srgbClr val="FF993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40" name="Group 24"/>
          <p:cNvGrpSpPr>
            <a:grpSpLocks/>
          </p:cNvGrpSpPr>
          <p:nvPr/>
        </p:nvGrpSpPr>
        <p:grpSpPr bwMode="auto">
          <a:xfrm>
            <a:off x="776288" y="2276872"/>
            <a:ext cx="1169987" cy="922337"/>
            <a:chOff x="1723" y="1065"/>
            <a:chExt cx="737" cy="581"/>
          </a:xfrm>
        </p:grpSpPr>
        <p:sp>
          <p:nvSpPr>
            <p:cNvPr id="34841" name="Rectangle 25"/>
            <p:cNvSpPr>
              <a:spLocks noChangeArrowheads="1"/>
            </p:cNvSpPr>
            <p:nvPr/>
          </p:nvSpPr>
          <p:spPr bwMode="auto">
            <a:xfrm rot="-5400000">
              <a:off x="1802" y="988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US" altLang="en-US" sz="1000"/>
            </a:p>
            <a:p>
              <a:pPr algn="ctr" eaLnBrk="0" hangingPunct="0"/>
              <a:endParaRPr lang="en-US" altLang="en-US" sz="1000"/>
            </a:p>
            <a:p>
              <a:pPr algn="ctr" eaLnBrk="0" hangingPunct="0"/>
              <a:r>
                <a:rPr lang="en-US" altLang="en-US" sz="1000"/>
                <a:t>Examples</a:t>
              </a:r>
            </a:p>
          </p:txBody>
        </p:sp>
        <p:sp>
          <p:nvSpPr>
            <p:cNvPr id="34842" name="Rectangle 26"/>
            <p:cNvSpPr>
              <a:spLocks noChangeArrowheads="1"/>
            </p:cNvSpPr>
            <p:nvPr/>
          </p:nvSpPr>
          <p:spPr bwMode="auto">
            <a:xfrm rot="-5400000">
              <a:off x="1521" y="1267"/>
              <a:ext cx="580" cy="176"/>
            </a:xfrm>
            <a:prstGeom prst="rect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43" name="Group 27"/>
          <p:cNvGrpSpPr>
            <a:grpSpLocks/>
          </p:cNvGrpSpPr>
          <p:nvPr/>
        </p:nvGrpSpPr>
        <p:grpSpPr bwMode="auto">
          <a:xfrm>
            <a:off x="776288" y="4149080"/>
            <a:ext cx="1169987" cy="922338"/>
            <a:chOff x="1631" y="1965"/>
            <a:chExt cx="737" cy="581"/>
          </a:xfrm>
        </p:grpSpPr>
        <p:sp>
          <p:nvSpPr>
            <p:cNvPr id="34844" name="Rectangle 28"/>
            <p:cNvSpPr>
              <a:spLocks noChangeArrowheads="1"/>
            </p:cNvSpPr>
            <p:nvPr/>
          </p:nvSpPr>
          <p:spPr bwMode="auto">
            <a:xfrm rot="-5400000">
              <a:off x="1710" y="1888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US" altLang="en-US" sz="1000" dirty="0"/>
            </a:p>
            <a:p>
              <a:pPr algn="ctr" eaLnBrk="0" hangingPunct="0"/>
              <a:endParaRPr lang="en-US" altLang="en-US" sz="1000" dirty="0"/>
            </a:p>
            <a:p>
              <a:pPr algn="ctr" eaLnBrk="0" hangingPunct="0"/>
              <a:r>
                <a:rPr lang="en-US" altLang="en-US" sz="1000" dirty="0" smtClean="0"/>
                <a:t>Life Cycle</a:t>
              </a:r>
              <a:endParaRPr lang="en-US" altLang="en-US" sz="1000" dirty="0"/>
            </a:p>
          </p:txBody>
        </p:sp>
        <p:sp>
          <p:nvSpPr>
            <p:cNvPr id="34845" name="Rectangle 29"/>
            <p:cNvSpPr>
              <a:spLocks noChangeArrowheads="1"/>
            </p:cNvSpPr>
            <p:nvPr/>
          </p:nvSpPr>
          <p:spPr bwMode="auto">
            <a:xfrm rot="-5400000">
              <a:off x="1429" y="2167"/>
              <a:ext cx="580" cy="176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46" name="Group 30"/>
          <p:cNvGrpSpPr>
            <a:grpSpLocks/>
          </p:cNvGrpSpPr>
          <p:nvPr/>
        </p:nvGrpSpPr>
        <p:grpSpPr bwMode="auto">
          <a:xfrm>
            <a:off x="4716463" y="1108472"/>
            <a:ext cx="920750" cy="1168400"/>
            <a:chOff x="3648" y="1728"/>
            <a:chExt cx="580" cy="736"/>
          </a:xfrm>
        </p:grpSpPr>
        <p:sp>
          <p:nvSpPr>
            <p:cNvPr id="34847" name="Rectangle 31"/>
            <p:cNvSpPr>
              <a:spLocks noChangeArrowheads="1"/>
            </p:cNvSpPr>
            <p:nvPr/>
          </p:nvSpPr>
          <p:spPr bwMode="auto">
            <a:xfrm>
              <a:off x="3648" y="1728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0" hangingPunct="0"/>
              <a:endParaRPr lang="en-GB" altLang="en-US" sz="600"/>
            </a:p>
          </p:txBody>
        </p:sp>
        <p:sp>
          <p:nvSpPr>
            <p:cNvPr id="34848" name="WordArt 32"/>
            <p:cNvSpPr>
              <a:spLocks noChangeArrowheads="1" noChangeShapeType="1" noTextEdit="1"/>
            </p:cNvSpPr>
            <p:nvPr/>
          </p:nvSpPr>
          <p:spPr bwMode="auto">
            <a:xfrm>
              <a:off x="3801" y="1824"/>
              <a:ext cx="279" cy="54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181"/>
                </a:avLst>
              </a:prstTxWarp>
            </a:bodyPr>
            <a:lstStyle/>
            <a:p>
              <a:pPr algn="ctr"/>
              <a:r>
                <a:rPr lang="en-US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Bookman Old Style"/>
                </a:rPr>
                <a:t>?</a:t>
              </a:r>
            </a:p>
          </p:txBody>
        </p:sp>
      </p:grpSp>
      <p:grpSp>
        <p:nvGrpSpPr>
          <p:cNvPr id="34849" name="Group 33"/>
          <p:cNvGrpSpPr>
            <a:grpSpLocks/>
          </p:cNvGrpSpPr>
          <p:nvPr/>
        </p:nvGrpSpPr>
        <p:grpSpPr bwMode="auto">
          <a:xfrm>
            <a:off x="776288" y="3212976"/>
            <a:ext cx="1168400" cy="920750"/>
            <a:chOff x="1729" y="2881"/>
            <a:chExt cx="736" cy="580"/>
          </a:xfrm>
        </p:grpSpPr>
        <p:sp>
          <p:nvSpPr>
            <p:cNvPr id="34850" name="Rectangle 34"/>
            <p:cNvSpPr>
              <a:spLocks noChangeArrowheads="1"/>
            </p:cNvSpPr>
            <p:nvPr/>
          </p:nvSpPr>
          <p:spPr bwMode="auto">
            <a:xfrm rot="-5400000">
              <a:off x="1807" y="2803"/>
              <a:ext cx="580" cy="736"/>
            </a:xfrm>
            <a:prstGeom prst="rect">
              <a:avLst/>
            </a:prstGeom>
            <a:solidFill>
              <a:srgbClr val="C1E3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/>
            <a:lstStyle/>
            <a:p>
              <a:pPr algn="ctr" eaLnBrk="0" hangingPunct="0"/>
              <a:endParaRPr lang="en-GB" altLang="en-US" sz="600"/>
            </a:p>
          </p:txBody>
        </p:sp>
        <p:sp>
          <p:nvSpPr>
            <p:cNvPr id="34851" name="WordArt 35"/>
            <p:cNvSpPr>
              <a:spLocks noChangeArrowheads="1" noChangeShapeType="1" noTextEdit="1"/>
            </p:cNvSpPr>
            <p:nvPr/>
          </p:nvSpPr>
          <p:spPr bwMode="auto">
            <a:xfrm rot="-5400000">
              <a:off x="1954" y="2894"/>
              <a:ext cx="279" cy="54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181"/>
                </a:avLst>
              </a:prstTxWarp>
            </a:bodyPr>
            <a:lstStyle/>
            <a:p>
              <a:pPr algn="ctr"/>
              <a:r>
                <a:rPr lang="en-US" sz="36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Bookman Old Style"/>
                </a:rPr>
                <a:t>?</a:t>
              </a:r>
            </a:p>
          </p:txBody>
        </p:sp>
      </p:grpSp>
      <p:sp>
        <p:nvSpPr>
          <p:cNvPr id="34852" name="Text Box 36"/>
          <p:cNvSpPr txBox="1">
            <a:spLocks noChangeArrowheads="1"/>
          </p:cNvSpPr>
          <p:nvPr/>
        </p:nvSpPr>
        <p:spPr bwMode="auto">
          <a:xfrm>
            <a:off x="2263775" y="2348880"/>
            <a:ext cx="626866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FDD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b="1" dirty="0" smtClean="0">
                <a:solidFill>
                  <a:srgbClr val="FF0000"/>
                </a:solidFill>
              </a:rPr>
              <a:t>Agenda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What Is a Project?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Project Attributes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What is Project Management?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The Triple Constraint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Knowledge Areas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600" b="1" dirty="0" smtClean="0">
                <a:solidFill>
                  <a:srgbClr val="FF0000"/>
                </a:solidFill>
              </a:rPr>
              <a:t>Project Characteristics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Skills for Project Managers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Project Life Cycles and Their Effects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Quadruple Constraint of Project Success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 smtClean="0">
                <a:solidFill>
                  <a:srgbClr val="FF0000"/>
                </a:solidFill>
              </a:rPr>
              <a:t>How Does Project Management Benefit you? </a:t>
            </a:r>
          </a:p>
          <a:p>
            <a:pPr marL="285750" indent="-28575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rgbClr val="FF0000"/>
                </a:solidFill>
              </a:rPr>
              <a:t>E</a:t>
            </a:r>
            <a:r>
              <a:rPr lang="en-US" altLang="en-US" sz="1600" b="1" dirty="0" smtClean="0">
                <a:solidFill>
                  <a:srgbClr val="FF0000"/>
                </a:solidFill>
              </a:rPr>
              <a:t>xample</a:t>
            </a:r>
            <a:endParaRPr lang="en-US" altLang="en-US" sz="1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63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</a:rPr>
              <a:t>What Is a Project?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676400"/>
            <a:ext cx="7922840" cy="492095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ct val="70000"/>
              </a:spcBef>
            </a:pPr>
            <a:r>
              <a:rPr lang="en-US" altLang="en-US" b="1" dirty="0" smtClean="0">
                <a:solidFill>
                  <a:schemeClr val="tx2"/>
                </a:solidFill>
              </a:rPr>
              <a:t>A project is “a temporary endeavor undertaken to create a unique product, service, or result</a:t>
            </a:r>
            <a:r>
              <a:rPr lang="en-US" altLang="en-US" b="1" dirty="0" smtClean="0">
                <a:solidFill>
                  <a:schemeClr val="tx2"/>
                </a:solidFill>
              </a:rPr>
              <a:t>.”</a:t>
            </a:r>
            <a:endParaRPr lang="en-US" altLang="en-US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eaLnBrk="1" hangingPunct="1">
              <a:spcBef>
                <a:spcPct val="70000"/>
              </a:spcBef>
            </a:pPr>
            <a:r>
              <a:rPr lang="en-US" altLang="en-US" b="1" dirty="0" smtClean="0">
                <a:solidFill>
                  <a:schemeClr val="tx2"/>
                </a:solidFill>
              </a:rPr>
              <a:t>Operations is work done to sustain the business.</a:t>
            </a:r>
          </a:p>
          <a:p>
            <a:pPr eaLnBrk="1" hangingPunct="1">
              <a:spcBef>
                <a:spcPct val="70000"/>
              </a:spcBef>
            </a:pPr>
            <a:r>
              <a:rPr lang="en-US" altLang="en-US" b="1" dirty="0" smtClean="0">
                <a:solidFill>
                  <a:schemeClr val="tx2"/>
                </a:solidFill>
              </a:rPr>
              <a:t>A project ends when its objectives have been reached, or the project has been terminated.</a:t>
            </a:r>
          </a:p>
          <a:p>
            <a:pPr eaLnBrk="1" hangingPunct="1">
              <a:spcBef>
                <a:spcPct val="70000"/>
              </a:spcBef>
            </a:pPr>
            <a:r>
              <a:rPr lang="en-US" altLang="en-US" b="1" dirty="0" smtClean="0">
                <a:solidFill>
                  <a:schemeClr val="tx2"/>
                </a:solidFill>
              </a:rPr>
              <a:t>Projects can be large or small and take a short or long time to complete</a:t>
            </a:r>
            <a:r>
              <a:rPr lang="en-US" altLang="en-US" b="1" dirty="0" smtClean="0">
                <a:solidFill>
                  <a:schemeClr val="tx2"/>
                </a:solidFill>
              </a:rPr>
              <a:t>.</a:t>
            </a:r>
            <a:endParaRPr lang="en-US" altLang="en-US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81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</a:rPr>
              <a:t>Project Attributes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3434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b="1" dirty="0" smtClean="0">
                <a:solidFill>
                  <a:srgbClr val="002060"/>
                </a:solidFill>
              </a:rPr>
              <a:t>A project: </a:t>
            </a:r>
          </a:p>
          <a:p>
            <a:pPr lvl="1" eaLnBrk="1" hangingPunct="1"/>
            <a:r>
              <a:rPr lang="en-US" altLang="en-US" b="1" dirty="0" smtClean="0">
                <a:solidFill>
                  <a:srgbClr val="002060"/>
                </a:solidFill>
              </a:rPr>
              <a:t>Has a unique purpose.</a:t>
            </a:r>
          </a:p>
          <a:p>
            <a:pPr lvl="1" eaLnBrk="1" hangingPunct="1"/>
            <a:r>
              <a:rPr lang="en-US" altLang="en-US" b="1" dirty="0" smtClean="0">
                <a:solidFill>
                  <a:srgbClr val="002060"/>
                </a:solidFill>
              </a:rPr>
              <a:t>Is temporary.</a:t>
            </a:r>
          </a:p>
          <a:p>
            <a:pPr lvl="1" eaLnBrk="1" hangingPunct="1"/>
            <a:r>
              <a:rPr lang="en-US" altLang="en-US" b="1" dirty="0" smtClean="0">
                <a:solidFill>
                  <a:srgbClr val="002060"/>
                </a:solidFill>
              </a:rPr>
              <a:t>Is developed using progressive elaboration.</a:t>
            </a:r>
          </a:p>
          <a:p>
            <a:pPr lvl="1" eaLnBrk="1" hangingPunct="1"/>
            <a:r>
              <a:rPr lang="en-US" altLang="en-US" b="1" dirty="0" smtClean="0">
                <a:solidFill>
                  <a:srgbClr val="002060"/>
                </a:solidFill>
              </a:rPr>
              <a:t>Requires resources, often from various areas.</a:t>
            </a:r>
          </a:p>
          <a:p>
            <a:pPr lvl="1" eaLnBrk="1" hangingPunct="1"/>
            <a:r>
              <a:rPr lang="en-US" altLang="en-US" b="1" dirty="0" smtClean="0">
                <a:solidFill>
                  <a:srgbClr val="002060"/>
                </a:solidFill>
              </a:rPr>
              <a:t>Should have a primary customer or sponsor.</a:t>
            </a:r>
          </a:p>
          <a:p>
            <a:pPr lvl="2" eaLnBrk="1" hangingPunct="1"/>
            <a:r>
              <a:rPr lang="en-US" altLang="en-US" b="1" dirty="0" smtClean="0">
                <a:solidFill>
                  <a:srgbClr val="002060"/>
                </a:solidFill>
              </a:rPr>
              <a:t>The project sponsor usually provides the direction and funding for the project.</a:t>
            </a:r>
          </a:p>
          <a:p>
            <a:pPr lvl="1" eaLnBrk="1" hangingPunct="1"/>
            <a:r>
              <a:rPr lang="en-US" altLang="en-US" b="1" dirty="0" smtClean="0">
                <a:solidFill>
                  <a:srgbClr val="002060"/>
                </a:solidFill>
              </a:rPr>
              <a:t>Involves uncertainty.</a:t>
            </a:r>
          </a:p>
          <a:p>
            <a:pPr eaLnBrk="1" hangingPunct="1"/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19418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</a:rPr>
              <a:t>What is Project Management?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100000"/>
              </a:spcBef>
            </a:pPr>
            <a:endParaRPr lang="en-US" altLang="en-US" dirty="0" smtClean="0">
              <a:solidFill>
                <a:srgbClr val="002060"/>
              </a:solidFill>
            </a:endParaRPr>
          </a:p>
          <a:p>
            <a:pPr marL="0" indent="0" algn="just" eaLnBrk="1" hangingPunct="1">
              <a:spcBef>
                <a:spcPct val="100000"/>
              </a:spcBef>
              <a:buNone/>
            </a:pPr>
            <a:r>
              <a:rPr lang="en-US" altLang="en-US" b="1" dirty="0" smtClean="0">
                <a:solidFill>
                  <a:srgbClr val="002060"/>
                </a:solidFill>
              </a:rPr>
              <a:t>Project </a:t>
            </a:r>
            <a:r>
              <a:rPr lang="en-US" altLang="en-US" b="1" dirty="0" smtClean="0">
                <a:solidFill>
                  <a:srgbClr val="002060"/>
                </a:solidFill>
              </a:rPr>
              <a:t>management </a:t>
            </a:r>
            <a:r>
              <a:rPr lang="en-US" altLang="en-US" dirty="0" smtClean="0">
                <a:solidFill>
                  <a:srgbClr val="002060"/>
                </a:solidFill>
              </a:rPr>
              <a:t>is “the application of </a:t>
            </a:r>
            <a:r>
              <a:rPr lang="en-US" altLang="en-US" i="1" dirty="0" smtClean="0">
                <a:solidFill>
                  <a:srgbClr val="002060"/>
                </a:solidFill>
              </a:rPr>
              <a:t>knowledge, skills, tools </a:t>
            </a:r>
            <a:r>
              <a:rPr lang="en-US" altLang="en-US" dirty="0" smtClean="0">
                <a:solidFill>
                  <a:srgbClr val="002060"/>
                </a:solidFill>
              </a:rPr>
              <a:t>and </a:t>
            </a:r>
            <a:r>
              <a:rPr lang="en-US" altLang="en-US" i="1" dirty="0" smtClean="0">
                <a:solidFill>
                  <a:srgbClr val="002060"/>
                </a:solidFill>
              </a:rPr>
              <a:t>techniques</a:t>
            </a:r>
            <a:r>
              <a:rPr lang="en-US" altLang="en-US" dirty="0" smtClean="0">
                <a:solidFill>
                  <a:srgbClr val="002060"/>
                </a:solidFill>
              </a:rPr>
              <a:t> to project activities to</a:t>
            </a:r>
            <a:r>
              <a:rPr lang="en-US" altLang="en-US" b="1" dirty="0" smtClean="0">
                <a:solidFill>
                  <a:srgbClr val="002060"/>
                </a:solidFill>
              </a:rPr>
              <a:t> meet </a:t>
            </a:r>
            <a:r>
              <a:rPr lang="en-US" altLang="en-US" dirty="0" smtClean="0">
                <a:solidFill>
                  <a:srgbClr val="002060"/>
                </a:solidFill>
              </a:rPr>
              <a:t>project </a:t>
            </a:r>
            <a:r>
              <a:rPr lang="en-US" altLang="en-US" b="1" dirty="0" smtClean="0">
                <a:solidFill>
                  <a:srgbClr val="002060"/>
                </a:solidFill>
              </a:rPr>
              <a:t>requirements</a:t>
            </a:r>
            <a:r>
              <a:rPr lang="en-US" altLang="en-US" dirty="0" smtClean="0">
                <a:solidFill>
                  <a:srgbClr val="002060"/>
                </a:solidFill>
              </a:rPr>
              <a:t>.”</a:t>
            </a:r>
            <a:endParaRPr lang="en-US" altLang="en-US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06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53F048-D16E-4AB8-A4F2-D23E37D28710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</a:rPr>
              <a:t>The </a:t>
            </a:r>
            <a:r>
              <a:rPr lang="en-US" altLang="en-US" b="1" dirty="0" smtClean="0">
                <a:solidFill>
                  <a:srgbClr val="FF0000"/>
                </a:solidFill>
              </a:rPr>
              <a:t>Triple </a:t>
            </a:r>
            <a:r>
              <a:rPr lang="en-US" altLang="en-US" b="1" dirty="0" smtClean="0">
                <a:solidFill>
                  <a:srgbClr val="FF0000"/>
                </a:solidFill>
              </a:rPr>
              <a:t>Constraint</a:t>
            </a:r>
            <a:endParaRPr lang="en-US" altLang="en-US" sz="5400" b="1" dirty="0" smtClean="0">
              <a:solidFill>
                <a:srgbClr val="FF0000"/>
              </a:solidFill>
            </a:endParaRPr>
          </a:p>
        </p:txBody>
      </p:sp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600200"/>
            <a:ext cx="5999584" cy="499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0" name="Rectangle 4"/>
          <p:cNvSpPr>
            <a:spLocks noChangeArrowheads="1"/>
          </p:cNvSpPr>
          <p:nvPr/>
        </p:nvSpPr>
        <p:spPr bwMode="auto">
          <a:xfrm>
            <a:off x="251520" y="2780928"/>
            <a:ext cx="284638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 i="1" dirty="0">
                <a:solidFill>
                  <a:srgbClr val="002060"/>
                </a:solidFill>
              </a:rPr>
              <a:t>Successful project management means meeting all three goals (scope, time, and cost) – and satisfying the project’s sponsor!</a:t>
            </a:r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3276600" y="1600200"/>
            <a:ext cx="22098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95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3300"/>
                </a:solidFill>
              </a:rPr>
              <a:t>Knowledge </a:t>
            </a:r>
            <a:r>
              <a:rPr lang="en-US" altLang="en-US" b="1" dirty="0" smtClean="0">
                <a:solidFill>
                  <a:srgbClr val="FF3300"/>
                </a:solidFill>
              </a:rPr>
              <a:t>Areas</a:t>
            </a:r>
            <a:endParaRPr lang="en-US" altLang="en-US" dirty="0" smtClean="0">
              <a:solidFill>
                <a:srgbClr val="FF33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Scope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Time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Cost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Quality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Human Resources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Communications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Risk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Procurement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tx2"/>
                </a:solidFill>
              </a:rPr>
              <a:t>Integration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76514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M01NF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722313"/>
            <a:ext cx="9026525" cy="611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376238" y="76200"/>
            <a:ext cx="838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 dirty="0">
                <a:solidFill>
                  <a:srgbClr val="FF0000"/>
                </a:solidFill>
              </a:rPr>
              <a:t>Project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9068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</a:rPr>
              <a:t>Skills </a:t>
            </a:r>
            <a:r>
              <a:rPr lang="en-US" altLang="en-US" b="1" dirty="0" smtClean="0">
                <a:solidFill>
                  <a:srgbClr val="FF0000"/>
                </a:solidFill>
              </a:rPr>
              <a:t>for Project Managers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1910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b="1" dirty="0" smtClean="0">
                <a:solidFill>
                  <a:srgbClr val="002060"/>
                </a:solidFill>
              </a:rPr>
              <a:t>Communication skills</a:t>
            </a:r>
            <a:r>
              <a:rPr lang="en-US" altLang="en-US" dirty="0" smtClean="0">
                <a:solidFill>
                  <a:srgbClr val="002060"/>
                </a:solidFill>
              </a:rPr>
              <a:t>: Listens, persuades.</a:t>
            </a:r>
          </a:p>
          <a:p>
            <a:pPr eaLnBrk="1" hangingPunct="1"/>
            <a:r>
              <a:rPr lang="en-US" altLang="en-US" b="1" dirty="0" smtClean="0">
                <a:solidFill>
                  <a:srgbClr val="002060"/>
                </a:solidFill>
              </a:rPr>
              <a:t>Organizational skills</a:t>
            </a:r>
            <a:r>
              <a:rPr lang="en-US" altLang="en-US" dirty="0" smtClean="0">
                <a:solidFill>
                  <a:srgbClr val="002060"/>
                </a:solidFill>
              </a:rPr>
              <a:t>: Plans, sets goals, analyzes.</a:t>
            </a:r>
          </a:p>
          <a:p>
            <a:pPr eaLnBrk="1" hangingPunct="1"/>
            <a:r>
              <a:rPr lang="en-US" altLang="en-US" b="1" dirty="0" smtClean="0">
                <a:solidFill>
                  <a:srgbClr val="002060"/>
                </a:solidFill>
              </a:rPr>
              <a:t>Team-building skills</a:t>
            </a:r>
            <a:r>
              <a:rPr lang="en-US" altLang="en-US" dirty="0" smtClean="0">
                <a:solidFill>
                  <a:srgbClr val="002060"/>
                </a:solidFill>
              </a:rPr>
              <a:t>: Shows empathy, motivates, promotes esprit de corps.</a:t>
            </a:r>
          </a:p>
          <a:p>
            <a:pPr eaLnBrk="1" hangingPunct="1"/>
            <a:r>
              <a:rPr lang="en-US" altLang="en-US" b="1" dirty="0" smtClean="0">
                <a:solidFill>
                  <a:srgbClr val="002060"/>
                </a:solidFill>
              </a:rPr>
              <a:t>Leadership skills</a:t>
            </a:r>
            <a:r>
              <a:rPr lang="en-US" altLang="en-US" dirty="0" smtClean="0">
                <a:solidFill>
                  <a:srgbClr val="002060"/>
                </a:solidFill>
              </a:rPr>
              <a:t>: Sets examples, provides vision (big picture), delegates, positive, energetic.</a:t>
            </a:r>
          </a:p>
          <a:p>
            <a:pPr eaLnBrk="1" hangingPunct="1"/>
            <a:r>
              <a:rPr lang="en-US" altLang="en-US" b="1" dirty="0" smtClean="0">
                <a:solidFill>
                  <a:srgbClr val="002060"/>
                </a:solidFill>
              </a:rPr>
              <a:t>Coping skills</a:t>
            </a:r>
            <a:r>
              <a:rPr lang="en-US" altLang="en-US" dirty="0" smtClean="0">
                <a:solidFill>
                  <a:srgbClr val="002060"/>
                </a:solidFill>
              </a:rPr>
              <a:t>: Flexible, creative, patient, persistent.</a:t>
            </a:r>
          </a:p>
          <a:p>
            <a:pPr eaLnBrk="1" hangingPunct="1"/>
            <a:r>
              <a:rPr lang="en-US" altLang="en-US" b="1" dirty="0" smtClean="0">
                <a:solidFill>
                  <a:srgbClr val="002060"/>
                </a:solidFill>
              </a:rPr>
              <a:t>Technology skills</a:t>
            </a:r>
            <a:r>
              <a:rPr lang="en-US" altLang="en-US" dirty="0" smtClean="0">
                <a:solidFill>
                  <a:srgbClr val="002060"/>
                </a:solidFill>
              </a:rPr>
              <a:t>: Experience, project knowledge</a:t>
            </a:r>
            <a:r>
              <a:rPr lang="en-US" altLang="en-US" dirty="0" smtClean="0"/>
              <a:t>.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755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rgbClr val="FF0000"/>
                </a:solidFill>
              </a:rPr>
              <a:t>Project Life Cycles and Their Effects</a:t>
            </a:r>
          </a:p>
        </p:txBody>
      </p:sp>
      <p:grpSp>
        <p:nvGrpSpPr>
          <p:cNvPr id="24579" name="Group 34"/>
          <p:cNvGrpSpPr>
            <a:grpSpLocks/>
          </p:cNvGrpSpPr>
          <p:nvPr/>
        </p:nvGrpSpPr>
        <p:grpSpPr bwMode="auto">
          <a:xfrm>
            <a:off x="539750" y="1520825"/>
            <a:ext cx="7812088" cy="4471988"/>
            <a:chOff x="340" y="958"/>
            <a:chExt cx="4921" cy="2817"/>
          </a:xfrm>
        </p:grpSpPr>
        <p:grpSp>
          <p:nvGrpSpPr>
            <p:cNvPr id="24590" name="Group 5"/>
            <p:cNvGrpSpPr>
              <a:grpSpLocks/>
            </p:cNvGrpSpPr>
            <p:nvPr/>
          </p:nvGrpSpPr>
          <p:grpSpPr bwMode="auto">
            <a:xfrm>
              <a:off x="476" y="958"/>
              <a:ext cx="4785" cy="2586"/>
              <a:chOff x="1202" y="1026"/>
              <a:chExt cx="3810" cy="2223"/>
            </a:xfrm>
          </p:grpSpPr>
          <p:sp>
            <p:nvSpPr>
              <p:cNvPr id="24598" name="Line 6"/>
              <p:cNvSpPr>
                <a:spLocks noChangeShapeType="1"/>
              </p:cNvSpPr>
              <p:nvPr/>
            </p:nvSpPr>
            <p:spPr bwMode="auto">
              <a:xfrm>
                <a:off x="1202" y="3249"/>
                <a:ext cx="381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9" name="Line 7"/>
              <p:cNvSpPr>
                <a:spLocks noChangeShapeType="1"/>
              </p:cNvSpPr>
              <p:nvPr/>
            </p:nvSpPr>
            <p:spPr bwMode="auto">
              <a:xfrm flipV="1">
                <a:off x="1202" y="1026"/>
                <a:ext cx="0" cy="222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591" name="Text Box 8"/>
            <p:cNvSpPr txBox="1">
              <a:spLocks noChangeArrowheads="1"/>
            </p:cNvSpPr>
            <p:nvPr/>
          </p:nvSpPr>
          <p:spPr bwMode="auto">
            <a:xfrm>
              <a:off x="340" y="3544"/>
              <a:ext cx="127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002060"/>
                  </a:solidFill>
                </a:rPr>
                <a:t>Conceptualizatio</a:t>
              </a:r>
              <a:r>
                <a:rPr lang="en-US" altLang="en-US" sz="1800" dirty="0"/>
                <a:t>n</a:t>
              </a:r>
            </a:p>
          </p:txBody>
        </p:sp>
        <p:sp>
          <p:nvSpPr>
            <p:cNvPr id="24592" name="Text Box 9"/>
            <p:cNvSpPr txBox="1">
              <a:spLocks noChangeArrowheads="1"/>
            </p:cNvSpPr>
            <p:nvPr/>
          </p:nvSpPr>
          <p:spPr bwMode="auto">
            <a:xfrm>
              <a:off x="1658" y="3544"/>
              <a:ext cx="8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002060"/>
                  </a:solidFill>
                </a:rPr>
                <a:t>Planning</a:t>
              </a:r>
            </a:p>
          </p:txBody>
        </p:sp>
        <p:sp>
          <p:nvSpPr>
            <p:cNvPr id="24593" name="Text Box 10"/>
            <p:cNvSpPr txBox="1">
              <a:spLocks noChangeArrowheads="1"/>
            </p:cNvSpPr>
            <p:nvPr/>
          </p:nvSpPr>
          <p:spPr bwMode="auto">
            <a:xfrm>
              <a:off x="2653" y="3544"/>
              <a:ext cx="127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002060"/>
                  </a:solidFill>
                </a:rPr>
                <a:t>Execution</a:t>
              </a:r>
            </a:p>
          </p:txBody>
        </p:sp>
        <p:sp>
          <p:nvSpPr>
            <p:cNvPr id="24594" name="Text Box 11"/>
            <p:cNvSpPr txBox="1">
              <a:spLocks noChangeArrowheads="1"/>
            </p:cNvSpPr>
            <p:nvPr/>
          </p:nvSpPr>
          <p:spPr bwMode="auto">
            <a:xfrm>
              <a:off x="3946" y="3544"/>
              <a:ext cx="127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002060"/>
                  </a:solidFill>
                </a:rPr>
                <a:t>Termination</a:t>
              </a:r>
            </a:p>
          </p:txBody>
        </p:sp>
        <p:sp>
          <p:nvSpPr>
            <p:cNvPr id="24595" name="Line 14"/>
            <p:cNvSpPr>
              <a:spLocks noChangeShapeType="1"/>
            </p:cNvSpPr>
            <p:nvPr/>
          </p:nvSpPr>
          <p:spPr bwMode="auto">
            <a:xfrm flipV="1">
              <a:off x="4127" y="1003"/>
              <a:ext cx="0" cy="25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6" name="Line 32"/>
            <p:cNvSpPr>
              <a:spLocks noChangeShapeType="1"/>
            </p:cNvSpPr>
            <p:nvPr/>
          </p:nvSpPr>
          <p:spPr bwMode="auto">
            <a:xfrm flipV="1">
              <a:off x="2336" y="1003"/>
              <a:ext cx="0" cy="25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7" name="Line 33"/>
            <p:cNvSpPr>
              <a:spLocks noChangeShapeType="1"/>
            </p:cNvSpPr>
            <p:nvPr/>
          </p:nvSpPr>
          <p:spPr bwMode="auto">
            <a:xfrm flipV="1">
              <a:off x="1565" y="981"/>
              <a:ext cx="0" cy="25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0" name="Freeform 36"/>
          <p:cNvSpPr>
            <a:spLocks/>
          </p:cNvSpPr>
          <p:nvPr/>
        </p:nvSpPr>
        <p:spPr bwMode="auto">
          <a:xfrm>
            <a:off x="731838" y="2060575"/>
            <a:ext cx="7296150" cy="2916238"/>
          </a:xfrm>
          <a:custGeom>
            <a:avLst/>
            <a:gdLst>
              <a:gd name="T0" fmla="*/ 2147483647 w 4596"/>
              <a:gd name="T1" fmla="*/ 0 h 1837"/>
              <a:gd name="T2" fmla="*/ 2147483647 w 4596"/>
              <a:gd name="T3" fmla="*/ 2147483647 h 1837"/>
              <a:gd name="T4" fmla="*/ 2147483647 w 4596"/>
              <a:gd name="T5" fmla="*/ 2147483647 h 1837"/>
              <a:gd name="T6" fmla="*/ 0 60000 65536"/>
              <a:gd name="T7" fmla="*/ 0 60000 65536"/>
              <a:gd name="T8" fmla="*/ 0 60000 65536"/>
              <a:gd name="T9" fmla="*/ 0 w 4596"/>
              <a:gd name="T10" fmla="*/ 0 h 1837"/>
              <a:gd name="T11" fmla="*/ 4596 w 4596"/>
              <a:gd name="T12" fmla="*/ 1837 h 18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96" h="1837">
                <a:moveTo>
                  <a:pt x="15" y="0"/>
                </a:moveTo>
                <a:cubicBezTo>
                  <a:pt x="7" y="210"/>
                  <a:pt x="0" y="420"/>
                  <a:pt x="763" y="726"/>
                </a:cubicBezTo>
                <a:cubicBezTo>
                  <a:pt x="1526" y="1032"/>
                  <a:pt x="3061" y="1434"/>
                  <a:pt x="4596" y="183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ysDot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Freeform 38"/>
          <p:cNvSpPr>
            <a:spLocks/>
          </p:cNvSpPr>
          <p:nvPr/>
        </p:nvSpPr>
        <p:spPr bwMode="auto">
          <a:xfrm rot="-392024">
            <a:off x="647700" y="2420938"/>
            <a:ext cx="7740650" cy="2592387"/>
          </a:xfrm>
          <a:custGeom>
            <a:avLst/>
            <a:gdLst>
              <a:gd name="T0" fmla="*/ 0 w 4876"/>
              <a:gd name="T1" fmla="*/ 2147483647 h 1633"/>
              <a:gd name="T2" fmla="*/ 2147483647 w 4876"/>
              <a:gd name="T3" fmla="*/ 2147483647 h 1633"/>
              <a:gd name="T4" fmla="*/ 2147483647 w 4876"/>
              <a:gd name="T5" fmla="*/ 0 h 1633"/>
              <a:gd name="T6" fmla="*/ 0 60000 65536"/>
              <a:gd name="T7" fmla="*/ 0 60000 65536"/>
              <a:gd name="T8" fmla="*/ 0 60000 65536"/>
              <a:gd name="T9" fmla="*/ 0 w 4876"/>
              <a:gd name="T10" fmla="*/ 0 h 1633"/>
              <a:gd name="T11" fmla="*/ 4876 w 4876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76" h="1633">
                <a:moveTo>
                  <a:pt x="0" y="1361"/>
                </a:moveTo>
                <a:cubicBezTo>
                  <a:pt x="206" y="1497"/>
                  <a:pt x="412" y="1633"/>
                  <a:pt x="1225" y="1406"/>
                </a:cubicBezTo>
                <a:cubicBezTo>
                  <a:pt x="2038" y="1179"/>
                  <a:pt x="3457" y="589"/>
                  <a:pt x="4876" y="0"/>
                </a:cubicBezTo>
              </a:path>
            </a:pathLst>
          </a:custGeom>
          <a:noFill/>
          <a:ln w="25400">
            <a:solidFill>
              <a:schemeClr val="tx1"/>
            </a:solidFill>
            <a:prstDash val="lgDashDot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Freeform 39"/>
          <p:cNvSpPr>
            <a:spLocks/>
          </p:cNvSpPr>
          <p:nvPr/>
        </p:nvSpPr>
        <p:spPr bwMode="auto">
          <a:xfrm rot="192833">
            <a:off x="719138" y="1449388"/>
            <a:ext cx="7669212" cy="3492500"/>
          </a:xfrm>
          <a:custGeom>
            <a:avLst/>
            <a:gdLst>
              <a:gd name="T0" fmla="*/ 0 w 5080"/>
              <a:gd name="T1" fmla="*/ 2147483647 h 2245"/>
              <a:gd name="T2" fmla="*/ 2147483647 w 5080"/>
              <a:gd name="T3" fmla="*/ 2147483647 h 2245"/>
              <a:gd name="T4" fmla="*/ 2147483647 w 5080"/>
              <a:gd name="T5" fmla="*/ 2147483647 h 2245"/>
              <a:gd name="T6" fmla="*/ 2147483647 w 5080"/>
              <a:gd name="T7" fmla="*/ 2147483647 h 2245"/>
              <a:gd name="T8" fmla="*/ 0 60000 65536"/>
              <a:gd name="T9" fmla="*/ 0 60000 65536"/>
              <a:gd name="T10" fmla="*/ 0 60000 65536"/>
              <a:gd name="T11" fmla="*/ 0 60000 65536"/>
              <a:gd name="T12" fmla="*/ 0 w 5080"/>
              <a:gd name="T13" fmla="*/ 0 h 2245"/>
              <a:gd name="T14" fmla="*/ 5080 w 5080"/>
              <a:gd name="T15" fmla="*/ 2245 h 22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80" h="2245">
                <a:moveTo>
                  <a:pt x="0" y="382"/>
                </a:moveTo>
                <a:cubicBezTo>
                  <a:pt x="756" y="1313"/>
                  <a:pt x="1512" y="2245"/>
                  <a:pt x="2200" y="2241"/>
                </a:cubicBezTo>
                <a:cubicBezTo>
                  <a:pt x="2888" y="2237"/>
                  <a:pt x="3648" y="718"/>
                  <a:pt x="4128" y="359"/>
                </a:cubicBezTo>
                <a:cubicBezTo>
                  <a:pt x="4608" y="0"/>
                  <a:pt x="4921" y="132"/>
                  <a:pt x="5080" y="87"/>
                </a:cubicBezTo>
              </a:path>
            </a:pathLst>
          </a:custGeom>
          <a:noFill/>
          <a:ln w="254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Freeform 40"/>
          <p:cNvSpPr>
            <a:spLocks/>
          </p:cNvSpPr>
          <p:nvPr/>
        </p:nvSpPr>
        <p:spPr bwMode="auto">
          <a:xfrm>
            <a:off x="755650" y="2038350"/>
            <a:ext cx="7596188" cy="1311275"/>
          </a:xfrm>
          <a:custGeom>
            <a:avLst/>
            <a:gdLst>
              <a:gd name="T0" fmla="*/ 0 w 4785"/>
              <a:gd name="T1" fmla="*/ 2147483647 h 826"/>
              <a:gd name="T2" fmla="*/ 2147483647 w 4785"/>
              <a:gd name="T3" fmla="*/ 2147483647 h 826"/>
              <a:gd name="T4" fmla="*/ 2147483647 w 4785"/>
              <a:gd name="T5" fmla="*/ 2147483647 h 826"/>
              <a:gd name="T6" fmla="*/ 2147483647 w 4785"/>
              <a:gd name="T7" fmla="*/ 2147483647 h 826"/>
              <a:gd name="T8" fmla="*/ 2147483647 w 4785"/>
              <a:gd name="T9" fmla="*/ 2147483647 h 826"/>
              <a:gd name="T10" fmla="*/ 2147483647 w 4785"/>
              <a:gd name="T11" fmla="*/ 2147483647 h 8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85"/>
              <a:gd name="T19" fmla="*/ 0 h 826"/>
              <a:gd name="T20" fmla="*/ 4785 w 4785"/>
              <a:gd name="T21" fmla="*/ 826 h 8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85" h="826">
                <a:moveTo>
                  <a:pt x="0" y="513"/>
                </a:moveTo>
                <a:cubicBezTo>
                  <a:pt x="474" y="526"/>
                  <a:pt x="949" y="539"/>
                  <a:pt x="1202" y="513"/>
                </a:cubicBezTo>
                <a:cubicBezTo>
                  <a:pt x="1455" y="487"/>
                  <a:pt x="1254" y="430"/>
                  <a:pt x="1519" y="354"/>
                </a:cubicBezTo>
                <a:cubicBezTo>
                  <a:pt x="1784" y="278"/>
                  <a:pt x="2340" y="0"/>
                  <a:pt x="2790" y="60"/>
                </a:cubicBezTo>
                <a:cubicBezTo>
                  <a:pt x="3240" y="120"/>
                  <a:pt x="3886" y="608"/>
                  <a:pt x="4218" y="717"/>
                </a:cubicBezTo>
                <a:cubicBezTo>
                  <a:pt x="4550" y="826"/>
                  <a:pt x="4667" y="771"/>
                  <a:pt x="4785" y="717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Freeform 41"/>
          <p:cNvSpPr>
            <a:spLocks/>
          </p:cNvSpPr>
          <p:nvPr/>
        </p:nvSpPr>
        <p:spPr bwMode="auto">
          <a:xfrm rot="-164838">
            <a:off x="755650" y="1449388"/>
            <a:ext cx="7524750" cy="3708400"/>
          </a:xfrm>
          <a:custGeom>
            <a:avLst/>
            <a:gdLst>
              <a:gd name="T0" fmla="*/ 0 w 5103"/>
              <a:gd name="T1" fmla="*/ 2147483647 h 2623"/>
              <a:gd name="T2" fmla="*/ 2147483647 w 5103"/>
              <a:gd name="T3" fmla="*/ 2147483647 h 2623"/>
              <a:gd name="T4" fmla="*/ 2147483647 w 5103"/>
              <a:gd name="T5" fmla="*/ 2147483647 h 2623"/>
              <a:gd name="T6" fmla="*/ 2147483647 w 5103"/>
              <a:gd name="T7" fmla="*/ 2147483647 h 2623"/>
              <a:gd name="T8" fmla="*/ 2147483647 w 5103"/>
              <a:gd name="T9" fmla="*/ 2147483647 h 2623"/>
              <a:gd name="T10" fmla="*/ 2147483647 w 5103"/>
              <a:gd name="T11" fmla="*/ 2147483647 h 26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103"/>
              <a:gd name="T19" fmla="*/ 0 h 2623"/>
              <a:gd name="T20" fmla="*/ 5103 w 5103"/>
              <a:gd name="T21" fmla="*/ 2623 h 26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103" h="2623">
                <a:moveTo>
                  <a:pt x="0" y="2623"/>
                </a:moveTo>
                <a:cubicBezTo>
                  <a:pt x="790" y="1993"/>
                  <a:pt x="1580" y="1364"/>
                  <a:pt x="2041" y="967"/>
                </a:cubicBezTo>
                <a:cubicBezTo>
                  <a:pt x="2502" y="570"/>
                  <a:pt x="2548" y="374"/>
                  <a:pt x="2767" y="242"/>
                </a:cubicBezTo>
                <a:cubicBezTo>
                  <a:pt x="2986" y="110"/>
                  <a:pt x="3070" y="0"/>
                  <a:pt x="3357" y="174"/>
                </a:cubicBezTo>
                <a:cubicBezTo>
                  <a:pt x="3644" y="348"/>
                  <a:pt x="4200" y="1115"/>
                  <a:pt x="4491" y="1285"/>
                </a:cubicBezTo>
                <a:cubicBezTo>
                  <a:pt x="4782" y="1455"/>
                  <a:pt x="4942" y="1324"/>
                  <a:pt x="5103" y="1194"/>
                </a:cubicBezTo>
              </a:path>
            </a:pathLst>
          </a:custGeom>
          <a:noFill/>
          <a:ln w="25400">
            <a:solidFill>
              <a:schemeClr val="tx1"/>
            </a:solidFill>
            <a:prstDash val="lgDashDotDot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Text Box 42"/>
          <p:cNvSpPr txBox="1">
            <a:spLocks noChangeArrowheads="1"/>
          </p:cNvSpPr>
          <p:nvPr/>
        </p:nvSpPr>
        <p:spPr bwMode="auto">
          <a:xfrm>
            <a:off x="7164388" y="4941888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Uncertainty</a:t>
            </a:r>
          </a:p>
        </p:txBody>
      </p:sp>
      <p:sp>
        <p:nvSpPr>
          <p:cNvPr id="24586" name="Text Box 43"/>
          <p:cNvSpPr txBox="1">
            <a:spLocks noChangeArrowheads="1"/>
          </p:cNvSpPr>
          <p:nvPr/>
        </p:nvSpPr>
        <p:spPr bwMode="auto">
          <a:xfrm>
            <a:off x="7200900" y="1376363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Client Interest</a:t>
            </a:r>
          </a:p>
        </p:txBody>
      </p:sp>
      <p:sp>
        <p:nvSpPr>
          <p:cNvPr id="24587" name="Text Box 44"/>
          <p:cNvSpPr txBox="1">
            <a:spLocks noChangeArrowheads="1"/>
          </p:cNvSpPr>
          <p:nvPr/>
        </p:nvSpPr>
        <p:spPr bwMode="auto">
          <a:xfrm>
            <a:off x="7164388" y="2133600"/>
            <a:ext cx="161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Project Stake</a:t>
            </a:r>
          </a:p>
        </p:txBody>
      </p:sp>
      <p:sp>
        <p:nvSpPr>
          <p:cNvPr id="24588" name="Text Box 45"/>
          <p:cNvSpPr txBox="1">
            <a:spLocks noChangeArrowheads="1"/>
          </p:cNvSpPr>
          <p:nvPr/>
        </p:nvSpPr>
        <p:spPr bwMode="auto">
          <a:xfrm>
            <a:off x="7127875" y="3357563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Creativity</a:t>
            </a:r>
          </a:p>
        </p:txBody>
      </p:sp>
      <p:sp>
        <p:nvSpPr>
          <p:cNvPr id="24589" name="Text Box 46"/>
          <p:cNvSpPr txBox="1">
            <a:spLocks noChangeArrowheads="1"/>
          </p:cNvSpPr>
          <p:nvPr/>
        </p:nvSpPr>
        <p:spPr bwMode="auto">
          <a:xfrm>
            <a:off x="7343775" y="2673350"/>
            <a:ext cx="161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5029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457200"/>
            <a:ext cx="8784976" cy="73955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>
                <a:solidFill>
                  <a:srgbClr val="FF3300"/>
                </a:solidFill>
              </a:rPr>
              <a:t>How Does Project Management Benefit you?</a:t>
            </a:r>
            <a:r>
              <a:rPr lang="en-US" altLang="en-US" sz="4000" b="1" dirty="0" smtClean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556792"/>
            <a:ext cx="8839200" cy="4535487"/>
          </a:xfrm>
        </p:spPr>
        <p:txBody>
          <a:bodyPr/>
          <a:lstStyle/>
          <a:p>
            <a:pPr eaLnBrk="1" hangingPunct="1"/>
            <a:r>
              <a:rPr lang="en-US" altLang="en-US" sz="2800" b="1" dirty="0" smtClean="0">
                <a:solidFill>
                  <a:srgbClr val="002060"/>
                </a:solidFill>
              </a:rPr>
              <a:t>You will have goal clarity and measurement 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002060"/>
                </a:solidFill>
              </a:rPr>
              <a:t>Your resources will be coordinated 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002060"/>
                </a:solidFill>
              </a:rPr>
              <a:t>Your risks will be identified and managed 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002060"/>
                </a:solidFill>
              </a:rPr>
              <a:t>You will increase the possibilities of time savings 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002060"/>
                </a:solidFill>
              </a:rPr>
              <a:t>You will increase the possibilities of cost savings 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002060"/>
                </a:solidFill>
              </a:rPr>
              <a:t>You will increase the possibilities of achieving the agreed outcome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002060"/>
                </a:solidFill>
              </a:rPr>
              <a:t>You will increase the possibilities to deliver projects successfully</a:t>
            </a:r>
          </a:p>
        </p:txBody>
      </p:sp>
    </p:spTree>
    <p:extLst>
      <p:ext uri="{BB962C8B-B14F-4D97-AF65-F5344CB8AC3E}">
        <p14:creationId xmlns:p14="http://schemas.microsoft.com/office/powerpoint/2010/main" val="236765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19088" y="0"/>
            <a:ext cx="8469312" cy="1143000"/>
          </a:xfrm>
        </p:spPr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rgbClr val="FF0000"/>
                </a:solidFill>
              </a:rPr>
              <a:t>Quadruple Constraint of Project Success</a:t>
            </a:r>
          </a:p>
        </p:txBody>
      </p:sp>
      <p:grpSp>
        <p:nvGrpSpPr>
          <p:cNvPr id="17411" name="Group 24"/>
          <p:cNvGrpSpPr>
            <a:grpSpLocks/>
          </p:cNvGrpSpPr>
          <p:nvPr/>
        </p:nvGrpSpPr>
        <p:grpSpPr bwMode="auto">
          <a:xfrm>
            <a:off x="683568" y="1412874"/>
            <a:ext cx="7776864" cy="5256485"/>
            <a:chOff x="1134" y="890"/>
            <a:chExt cx="3360" cy="2976"/>
          </a:xfrm>
        </p:grpSpPr>
        <p:sp>
          <p:nvSpPr>
            <p:cNvPr id="17412" name="Oval 10"/>
            <p:cNvSpPr>
              <a:spLocks noChangeArrowheads="1"/>
            </p:cNvSpPr>
            <p:nvPr/>
          </p:nvSpPr>
          <p:spPr bwMode="auto">
            <a:xfrm>
              <a:off x="1134" y="890"/>
              <a:ext cx="2352" cy="2064"/>
            </a:xfrm>
            <a:prstGeom prst="ellipse">
              <a:avLst/>
            </a:prstGeom>
            <a:solidFill>
              <a:srgbClr val="99CC00">
                <a:alpha val="30196"/>
              </a:srgb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7413" name="Oval 19"/>
            <p:cNvSpPr>
              <a:spLocks noChangeArrowheads="1"/>
            </p:cNvSpPr>
            <p:nvPr/>
          </p:nvSpPr>
          <p:spPr bwMode="auto">
            <a:xfrm>
              <a:off x="2142" y="1802"/>
              <a:ext cx="2352" cy="2064"/>
            </a:xfrm>
            <a:prstGeom prst="ellipse">
              <a:avLst/>
            </a:prstGeom>
            <a:solidFill>
              <a:srgbClr val="CCFFFF">
                <a:alpha val="30196"/>
              </a:srgb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7414" name="Oval 20"/>
            <p:cNvSpPr>
              <a:spLocks noChangeArrowheads="1"/>
            </p:cNvSpPr>
            <p:nvPr/>
          </p:nvSpPr>
          <p:spPr bwMode="auto">
            <a:xfrm>
              <a:off x="1134" y="1802"/>
              <a:ext cx="2352" cy="2064"/>
            </a:xfrm>
            <a:prstGeom prst="ellipse">
              <a:avLst/>
            </a:prstGeom>
            <a:solidFill>
              <a:srgbClr val="FF99CC">
                <a:alpha val="30196"/>
              </a:srgb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7415" name="Oval 21"/>
            <p:cNvSpPr>
              <a:spLocks noChangeArrowheads="1"/>
            </p:cNvSpPr>
            <p:nvPr/>
          </p:nvSpPr>
          <p:spPr bwMode="auto">
            <a:xfrm>
              <a:off x="2142" y="890"/>
              <a:ext cx="2352" cy="2064"/>
            </a:xfrm>
            <a:prstGeom prst="ellipse">
              <a:avLst/>
            </a:prstGeom>
            <a:solidFill>
              <a:srgbClr val="FFCC99">
                <a:alpha val="30196"/>
              </a:srgb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7416" name="Text Box 14"/>
            <p:cNvSpPr txBox="1">
              <a:spLocks noChangeArrowheads="1"/>
            </p:cNvSpPr>
            <p:nvPr/>
          </p:nvSpPr>
          <p:spPr bwMode="auto">
            <a:xfrm>
              <a:off x="2430" y="2234"/>
              <a:ext cx="7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/>
                <a:t>Success</a:t>
              </a:r>
            </a:p>
          </p:txBody>
        </p:sp>
        <p:sp>
          <p:nvSpPr>
            <p:cNvPr id="17417" name="Text Box 15"/>
            <p:cNvSpPr txBox="1">
              <a:spLocks noChangeArrowheads="1"/>
            </p:cNvSpPr>
            <p:nvPr/>
          </p:nvSpPr>
          <p:spPr bwMode="auto">
            <a:xfrm>
              <a:off x="1422" y="1370"/>
              <a:ext cx="7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/>
                <a:t>Budget</a:t>
              </a:r>
            </a:p>
          </p:txBody>
        </p:sp>
        <p:sp>
          <p:nvSpPr>
            <p:cNvPr id="17418" name="Text Box 16"/>
            <p:cNvSpPr txBox="1">
              <a:spLocks noChangeArrowheads="1"/>
            </p:cNvSpPr>
            <p:nvPr/>
          </p:nvSpPr>
          <p:spPr bwMode="auto">
            <a:xfrm>
              <a:off x="3438" y="1130"/>
              <a:ext cx="960" cy="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/>
                <a:t>Client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/>
                <a:t>Acceptance</a:t>
              </a:r>
            </a:p>
          </p:txBody>
        </p:sp>
        <p:sp>
          <p:nvSpPr>
            <p:cNvPr id="17419" name="Text Box 17"/>
            <p:cNvSpPr txBox="1">
              <a:spLocks noChangeArrowheads="1"/>
            </p:cNvSpPr>
            <p:nvPr/>
          </p:nvSpPr>
          <p:spPr bwMode="auto">
            <a:xfrm>
              <a:off x="1326" y="3194"/>
              <a:ext cx="8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/>
                <a:t>Schedule</a:t>
              </a:r>
            </a:p>
          </p:txBody>
        </p:sp>
        <p:sp>
          <p:nvSpPr>
            <p:cNvPr id="17420" name="Text Box 18"/>
            <p:cNvSpPr txBox="1">
              <a:spLocks noChangeArrowheads="1"/>
            </p:cNvSpPr>
            <p:nvPr/>
          </p:nvSpPr>
          <p:spPr bwMode="auto">
            <a:xfrm>
              <a:off x="3342" y="3194"/>
              <a:ext cx="11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/>
                <a:t>Performance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954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260648"/>
            <a:ext cx="8156575" cy="711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</a:rPr>
              <a:t>Gantt </a:t>
            </a:r>
            <a:r>
              <a:rPr lang="en-US" altLang="en-US" b="1" dirty="0" smtClean="0">
                <a:solidFill>
                  <a:srgbClr val="FF0000"/>
                </a:solidFill>
              </a:rPr>
              <a:t>Chart</a:t>
            </a:r>
            <a:endParaRPr lang="en-US" altLang="en-US" sz="5400" b="1" dirty="0" smtClean="0">
              <a:solidFill>
                <a:srgbClr val="FF0000"/>
              </a:solidFill>
            </a:endParaRPr>
          </a:p>
        </p:txBody>
      </p:sp>
      <p:sp>
        <p:nvSpPr>
          <p:cNvPr id="36869" name="Text Box 13"/>
          <p:cNvSpPr txBox="1">
            <a:spLocks noChangeArrowheads="1"/>
          </p:cNvSpPr>
          <p:nvPr/>
        </p:nvSpPr>
        <p:spPr bwMode="auto">
          <a:xfrm>
            <a:off x="304800" y="5257800"/>
            <a:ext cx="2616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.</a:t>
            </a:r>
            <a:endParaRPr lang="en-US" altLang="en-US" sz="2400" dirty="0"/>
          </a:p>
        </p:txBody>
      </p:sp>
      <p:pic>
        <p:nvPicPr>
          <p:cNvPr id="3687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7" b="19661"/>
          <a:stretch>
            <a:fillRect/>
          </a:stretch>
        </p:blipFill>
        <p:spPr bwMode="auto">
          <a:xfrm>
            <a:off x="179512" y="1124744"/>
            <a:ext cx="871296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17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rgbClr val="FF0000"/>
                </a:solidFill>
              </a:rPr>
              <a:t>Network </a:t>
            </a:r>
            <a:r>
              <a:rPr lang="en-US" altLang="en-US" sz="3600" b="1" dirty="0" smtClean="0">
                <a:solidFill>
                  <a:srgbClr val="FF0000"/>
                </a:solidFill>
              </a:rPr>
              <a:t>Diagram</a:t>
            </a:r>
            <a:r>
              <a:rPr lang="en-US" altLang="en-US" sz="4000" b="1" dirty="0" smtClean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24265"/>
          <a:stretch>
            <a:fillRect/>
          </a:stretch>
        </p:blipFill>
        <p:spPr bwMode="auto">
          <a:xfrm>
            <a:off x="179512" y="990600"/>
            <a:ext cx="8640960" cy="575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21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ag00013_"/>
          <p:cNvPicPr>
            <a:picLocks noChangeAspect="1" noChangeArrowheads="1" noCrop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1277938"/>
            <a:ext cx="4891088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846138" y="274638"/>
            <a:ext cx="8228012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58" tIns="41029" rIns="82058" bIns="41029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i="1" dirty="0">
                <a:solidFill>
                  <a:srgbClr val="FF0000"/>
                </a:solidFill>
                <a:latin typeface="Calibri" pitchFamily="34" charset="0"/>
              </a:rPr>
              <a:t>Questions</a:t>
            </a:r>
            <a:endParaRPr lang="en-GB" altLang="en-US" sz="4400" b="1" i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28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440</Words>
  <Application>Microsoft Office PowerPoint</Application>
  <PresentationFormat>On-screen Show (4:3)</PresentationFormat>
  <Paragraphs>141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What Is a Project?</vt:lpstr>
      <vt:lpstr>Project Attributes</vt:lpstr>
      <vt:lpstr>What is Project Management?</vt:lpstr>
      <vt:lpstr>The Triple Constraint</vt:lpstr>
      <vt:lpstr>Knowledge Areas</vt:lpstr>
      <vt:lpstr>PowerPoint Presentation</vt:lpstr>
      <vt:lpstr>Skills for Project Managers</vt:lpstr>
      <vt:lpstr>Project Life Cycles and Their Effects</vt:lpstr>
      <vt:lpstr>How Does Project Management Benefit you? </vt:lpstr>
      <vt:lpstr>Quadruple Constraint of Project Success</vt:lpstr>
      <vt:lpstr>Gantt Chart</vt:lpstr>
      <vt:lpstr>Network Diagram 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 P. Nath</dc:creator>
  <cp:lastModifiedBy>S. P. Nath</cp:lastModifiedBy>
  <cp:revision>6</cp:revision>
  <dcterms:created xsi:type="dcterms:W3CDTF">2015-01-30T12:41:39Z</dcterms:created>
  <dcterms:modified xsi:type="dcterms:W3CDTF">2015-01-30T13:46:06Z</dcterms:modified>
</cp:coreProperties>
</file>