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9"/>
  </p:notesMasterIdLst>
  <p:sldIdLst>
    <p:sldId id="256" r:id="rId2"/>
    <p:sldId id="283" r:id="rId3"/>
    <p:sldId id="285" r:id="rId4"/>
    <p:sldId id="260" r:id="rId5"/>
    <p:sldId id="281" r:id="rId6"/>
    <p:sldId id="282" r:id="rId7"/>
    <p:sldId id="261" r:id="rId8"/>
    <p:sldId id="266" r:id="rId9"/>
    <p:sldId id="267" r:id="rId10"/>
    <p:sldId id="268" r:id="rId11"/>
    <p:sldId id="270" r:id="rId12"/>
    <p:sldId id="271" r:id="rId13"/>
    <p:sldId id="275" r:id="rId14"/>
    <p:sldId id="276" r:id="rId15"/>
    <p:sldId id="287" r:id="rId16"/>
    <p:sldId id="288" r:id="rId17"/>
    <p:sldId id="286" r:id="rId18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0" autoAdjust="0"/>
    <p:restoredTop sz="68630" autoAdjust="0"/>
  </p:normalViewPr>
  <p:slideViewPr>
    <p:cSldViewPr>
      <p:cViewPr varScale="1">
        <p:scale>
          <a:sx n="74" d="100"/>
          <a:sy n="74" d="100"/>
        </p:scale>
        <p:origin x="-12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Click to edit Master text styles</a:t>
            </a:r>
          </a:p>
          <a:p>
            <a:pPr lvl="1"/>
            <a:r>
              <a:rPr lang="el-GR" noProof="0" smtClean="0"/>
              <a:t>Second level</a:t>
            </a:r>
          </a:p>
          <a:p>
            <a:pPr lvl="2"/>
            <a:r>
              <a:rPr lang="el-GR" noProof="0" smtClean="0"/>
              <a:t>Third level</a:t>
            </a:r>
          </a:p>
          <a:p>
            <a:pPr lvl="3"/>
            <a:r>
              <a:rPr lang="el-GR" noProof="0" smtClean="0"/>
              <a:t>Fourth level</a:t>
            </a:r>
          </a:p>
          <a:p>
            <a:pPr lvl="4"/>
            <a:r>
              <a:rPr lang="el-GR" noProof="0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0D1239C-56F7-4C0E-808D-CF46F157B25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3401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DDB41BB-EC70-4BC1-BDFB-FC33080FFC2A}" type="slidenum">
              <a:rPr lang="el-GR" smtClean="0">
                <a:latin typeface="Arial" charset="0"/>
              </a:rPr>
              <a:pPr eaLnBrk="1" hangingPunct="1"/>
              <a:t>1</a:t>
            </a:fld>
            <a:endParaRPr lang="el-GR" smtClean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903D733-DCF4-4AF5-B525-8C622CAE4595}" type="slidenum">
              <a:rPr lang="el-GR" smtClean="0">
                <a:latin typeface="Arial" charset="0"/>
              </a:rPr>
              <a:pPr eaLnBrk="1" hangingPunct="1"/>
              <a:t>4</a:t>
            </a:fld>
            <a:endParaRPr lang="el-GR" smtClean="0">
              <a:latin typeface="Arial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BF51869-C1C6-4811-804A-3386124846FA}" type="slidenum">
              <a:rPr lang="el-GR" smtClean="0">
                <a:latin typeface="Arial" charset="0"/>
              </a:rPr>
              <a:pPr eaLnBrk="1" hangingPunct="1"/>
              <a:t>5</a:t>
            </a:fld>
            <a:endParaRPr lang="el-GR" smtClean="0"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900E635-D7E3-43F0-B0F4-4045E0504570}" type="slidenum">
              <a:rPr lang="el-GR" smtClean="0">
                <a:latin typeface="Arial" charset="0"/>
              </a:rPr>
              <a:pPr eaLnBrk="1" hangingPunct="1"/>
              <a:t>6</a:t>
            </a:fld>
            <a:endParaRPr lang="el-GR" smtClean="0">
              <a:latin typeface="Arial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4B2ED4F-DC1F-489A-8F0A-F933680D89E9}" type="slidenum">
              <a:rPr lang="el-GR" smtClean="0">
                <a:latin typeface="Arial" charset="0"/>
              </a:rPr>
              <a:pPr eaLnBrk="1" hangingPunct="1"/>
              <a:t>7</a:t>
            </a:fld>
            <a:endParaRPr lang="el-GR" smtClean="0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2EDB09F-C0F3-4E26-9332-87D92868B579}" type="slidenum">
              <a:rPr lang="el-GR" smtClean="0">
                <a:latin typeface="Arial" charset="0"/>
              </a:rPr>
              <a:pPr eaLnBrk="1" hangingPunct="1"/>
              <a:t>8</a:t>
            </a:fld>
            <a:endParaRPr lang="el-GR" smtClean="0">
              <a:latin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D729B45-CDB1-4F17-A291-B43E9C43997A}" type="slidenum">
              <a:rPr lang="el-GR" smtClean="0">
                <a:latin typeface="Arial" charset="0"/>
              </a:rPr>
              <a:pPr eaLnBrk="1" hangingPunct="1"/>
              <a:t>9</a:t>
            </a:fld>
            <a:endParaRPr lang="el-GR" smtClean="0">
              <a:latin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31D86BE-CF8D-490B-8131-7E306EAB3941}" type="slidenum">
              <a:rPr lang="el-GR" smtClean="0">
                <a:latin typeface="Arial" charset="0"/>
              </a:rPr>
              <a:pPr eaLnBrk="1" hangingPunct="1"/>
              <a:t>10</a:t>
            </a:fld>
            <a:endParaRPr lang="el-GR" smtClean="0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C80C664-3D4B-48EC-B44D-92F9FB493C20}" type="slidenum">
              <a:rPr lang="el-GR" smtClean="0">
                <a:latin typeface="Arial" charset="0"/>
              </a:rPr>
              <a:pPr eaLnBrk="1" hangingPunct="1"/>
              <a:t>11</a:t>
            </a:fld>
            <a:endParaRPr lang="el-GR" smtClean="0">
              <a:latin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0EE09CA-0DE8-4C43-AA5A-607EA6E00F3C}" type="slidenum">
              <a:rPr lang="el-GR" smtClean="0">
                <a:latin typeface="Arial" charset="0"/>
              </a:rPr>
              <a:pPr eaLnBrk="1" hangingPunct="1"/>
              <a:t>12</a:t>
            </a:fld>
            <a:endParaRPr lang="el-GR" smtClean="0"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D0C8CE9-3213-492A-A80E-D21BBF955957}" type="slidenum">
              <a:rPr lang="el-GR" smtClean="0">
                <a:latin typeface="Arial" charset="0"/>
              </a:rPr>
              <a:pPr eaLnBrk="1" hangingPunct="1"/>
              <a:t>13</a:t>
            </a:fld>
            <a:endParaRPr lang="el-GR" smtClean="0">
              <a:latin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C29523-D8E1-4A5A-B82E-D61F84EBDF93}" type="slidenum">
              <a:rPr lang="el-GR" smtClean="0">
                <a:latin typeface="Arial" charset="0"/>
              </a:rPr>
              <a:pPr eaLnBrk="1" hangingPunct="1"/>
              <a:t>14</a:t>
            </a:fld>
            <a:endParaRPr lang="el-GR" smtClean="0">
              <a:latin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1D2D-4EFC-4CF3-80DF-5AE49C0E461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5894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DBB30-A0E8-48E9-B6BE-90B702F8CC8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307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65516-6A95-461A-BF39-04164A78E40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9835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1F69A-569F-4AB1-BDA7-88410336D83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6989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68B82-B24E-4990-98C0-6B45BC609E2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006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E2022-076E-44E9-9035-E4BF098A95B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939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88221-5924-484B-AD40-7958EE31E81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2973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48FBD-E265-4AA3-AD7B-7B2BD9B02BA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601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59CA4-FE12-4BEE-B9DA-AF0838539C2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5403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114C3-308A-40DC-825B-E9A3DD54C9E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3096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F67D3-73BC-49FD-842E-69E181B83AB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318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EC0022C-1645-46CD-BC2E-595F2E1D887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87" r:id="rId2"/>
    <p:sldLayoutId id="2147483795" r:id="rId3"/>
    <p:sldLayoutId id="2147483788" r:id="rId4"/>
    <p:sldLayoutId id="2147483796" r:id="rId5"/>
    <p:sldLayoutId id="2147483789" r:id="rId6"/>
    <p:sldLayoutId id="2147483790" r:id="rId7"/>
    <p:sldLayoutId id="2147483797" r:id="rId8"/>
    <p:sldLayoutId id="2147483791" r:id="rId9"/>
    <p:sldLayoutId id="2147483792" r:id="rId10"/>
    <p:sldLayoutId id="214748379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412875"/>
            <a:ext cx="7772400" cy="15113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l-GR" b="1" dirty="0" smtClean="0"/>
              <a:t>Επιχειρηματικο</a:t>
            </a:r>
            <a:r>
              <a:rPr lang="el-GR" b="1" dirty="0"/>
              <a:t/>
            </a:r>
            <a:br>
              <a:rPr lang="el-GR" b="1" dirty="0"/>
            </a:br>
            <a:r>
              <a:rPr lang="el-GR" b="1" dirty="0"/>
              <a:t>σ</a:t>
            </a:r>
            <a:r>
              <a:rPr lang="el-GR" b="1" dirty="0" smtClean="0"/>
              <a:t>χεδιο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l-GR" b="1" dirty="0" smtClean="0"/>
              <a:t>(</a:t>
            </a:r>
            <a:r>
              <a:rPr lang="en-GB" b="1" dirty="0" smtClean="0"/>
              <a:t>business plan)</a:t>
            </a:r>
            <a:endParaRPr lang="el-GR" b="1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505200"/>
            <a:ext cx="6400800" cy="29479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sz="2800" dirty="0" smtClean="0"/>
              <a:t>Δρ. Κωνσταντίνος Ιατρίδης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sz="2800" dirty="0" smtClean="0"/>
              <a:t> Λέκτορας στη Διοίκηση Επιχειρήσεων, </a:t>
            </a:r>
            <a:r>
              <a:rPr lang="en-GB" sz="2800" dirty="0" smtClean="0"/>
              <a:t>University of Central Lancashire, Cyprus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GB" sz="2800" dirty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800" dirty="0" smtClean="0"/>
              <a:t>31 </a:t>
            </a:r>
            <a:r>
              <a:rPr lang="el-GR" sz="2800" dirty="0" smtClean="0"/>
              <a:t>Ιανουαρίου 2015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 smtClean="0">
                <a:latin typeface="+mn-lt"/>
              </a:rPr>
              <a:t>Τι είναι το επιχειρηματικό σχέδιο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353425" cy="499745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chemeClr val="hlink"/>
              </a:buClr>
            </a:pPr>
            <a:r>
              <a:rPr lang="el-GR" sz="2000" dirty="0" smtClean="0"/>
              <a:t>Το </a:t>
            </a:r>
            <a:r>
              <a:rPr lang="el-GR" sz="2000" b="1" dirty="0" smtClean="0"/>
              <a:t>επιχειρηματικό σχέδιο</a:t>
            </a:r>
            <a:r>
              <a:rPr lang="el-GR" sz="2000" dirty="0" smtClean="0"/>
              <a:t> (</a:t>
            </a:r>
            <a:r>
              <a:rPr lang="en-US" sz="2000" dirty="0" smtClean="0"/>
              <a:t>business plan)</a:t>
            </a:r>
            <a:r>
              <a:rPr lang="el-GR" sz="2000" dirty="0" smtClean="0"/>
              <a:t> είναι ένα έγγραφο το οποίο ορίζει τη βασική </a:t>
            </a:r>
            <a:r>
              <a:rPr lang="el-GR" sz="2000" dirty="0" smtClean="0">
                <a:solidFill>
                  <a:srgbClr val="FF0000"/>
                </a:solidFill>
              </a:rPr>
              <a:t>ιδέα</a:t>
            </a:r>
            <a:r>
              <a:rPr lang="el-GR" sz="2000" dirty="0" smtClean="0"/>
              <a:t> για μια επιχείρηση, τους επιχειρηματικούς </a:t>
            </a:r>
            <a:r>
              <a:rPr lang="el-GR" sz="2000" dirty="0" smtClean="0">
                <a:solidFill>
                  <a:srgbClr val="FF0000"/>
                </a:solidFill>
              </a:rPr>
              <a:t>στόχους</a:t>
            </a:r>
            <a:r>
              <a:rPr lang="el-GR" sz="2000" dirty="0" smtClean="0"/>
              <a:t> και την υλοποίηση αυτών (επιχειρησιακή </a:t>
            </a:r>
            <a:r>
              <a:rPr lang="el-GR" sz="2000" dirty="0" smtClean="0">
                <a:solidFill>
                  <a:srgbClr val="FF0000"/>
                </a:solidFill>
              </a:rPr>
              <a:t>στρατηγική</a:t>
            </a:r>
            <a:r>
              <a:rPr lang="el-GR" sz="2000" dirty="0" smtClean="0"/>
              <a:t>).</a:t>
            </a:r>
          </a:p>
          <a:p>
            <a:pPr eaLnBrk="1" hangingPunct="1">
              <a:lnSpc>
                <a:spcPct val="150000"/>
              </a:lnSpc>
            </a:pPr>
            <a:endParaRPr lang="el-GR" sz="2000" dirty="0" smtClean="0"/>
          </a:p>
          <a:p>
            <a:pPr eaLnBrk="1" hangingPunct="1">
              <a:lnSpc>
                <a:spcPct val="150000"/>
              </a:lnSpc>
              <a:buClr>
                <a:schemeClr val="hlink"/>
              </a:buClr>
            </a:pPr>
            <a:r>
              <a:rPr lang="el-GR" sz="2000" b="1" dirty="0" smtClean="0"/>
              <a:t>Σκοποί </a:t>
            </a:r>
            <a:r>
              <a:rPr lang="el-GR" sz="2000" dirty="0" smtClean="0"/>
              <a:t>του επιχειρηματικού σχεδίου:</a:t>
            </a:r>
          </a:p>
          <a:p>
            <a:pPr lvl="1" eaLnBrk="1" hangingPunct="1">
              <a:lnSpc>
                <a:spcPct val="150000"/>
              </a:lnSpc>
            </a:pPr>
            <a:r>
              <a:rPr lang="el-GR" dirty="0" smtClean="0"/>
              <a:t>Παρουσιάζει την </a:t>
            </a:r>
            <a:r>
              <a:rPr lang="el-GR" dirty="0" smtClean="0">
                <a:solidFill>
                  <a:srgbClr val="FF0000"/>
                </a:solidFill>
              </a:rPr>
              <a:t>προσέγγιση</a:t>
            </a:r>
            <a:r>
              <a:rPr lang="el-GR" dirty="0" smtClean="0"/>
              <a:t> που θα ακολουθήσει ο επιχειρηματίας για να εκμεταλλευτεί την ευκαιρία.</a:t>
            </a:r>
          </a:p>
          <a:p>
            <a:pPr lvl="1" eaLnBrk="1" hangingPunct="1">
              <a:lnSpc>
                <a:spcPct val="150000"/>
              </a:lnSpc>
            </a:pPr>
            <a:r>
              <a:rPr lang="el-GR" dirty="0" smtClean="0"/>
              <a:t>Καθορίζει τους </a:t>
            </a:r>
            <a:r>
              <a:rPr lang="el-GR" dirty="0" smtClean="0">
                <a:solidFill>
                  <a:srgbClr val="FF0000"/>
                </a:solidFill>
              </a:rPr>
              <a:t>παράγοντες</a:t>
            </a:r>
            <a:r>
              <a:rPr lang="el-GR" dirty="0" smtClean="0"/>
              <a:t> που σχετίζονται με την </a:t>
            </a:r>
            <a:r>
              <a:rPr lang="el-GR" dirty="0" smtClean="0">
                <a:solidFill>
                  <a:srgbClr val="FF0000"/>
                </a:solidFill>
              </a:rPr>
              <a:t>επιτυχία</a:t>
            </a:r>
            <a:r>
              <a:rPr lang="el-GR" dirty="0" smtClean="0"/>
              <a:t> της επιχείρησης. </a:t>
            </a:r>
          </a:p>
          <a:p>
            <a:pPr lvl="1" eaLnBrk="1" hangingPunct="1">
              <a:lnSpc>
                <a:spcPct val="150000"/>
              </a:lnSpc>
            </a:pPr>
            <a:r>
              <a:rPr lang="el-GR" dirty="0" smtClean="0"/>
              <a:t>Αποτελεί εργαλείο για την </a:t>
            </a:r>
            <a:r>
              <a:rPr lang="el-GR" dirty="0" smtClean="0">
                <a:solidFill>
                  <a:srgbClr val="FF0000"/>
                </a:solidFill>
              </a:rPr>
              <a:t>συγκέντρωση</a:t>
            </a:r>
            <a:r>
              <a:rPr lang="el-GR" dirty="0" smtClean="0"/>
              <a:t> οικονομικού </a:t>
            </a:r>
            <a:r>
              <a:rPr lang="el-GR" dirty="0" smtClean="0">
                <a:solidFill>
                  <a:srgbClr val="FF0000"/>
                </a:solidFill>
              </a:rPr>
              <a:t>κεφαλαίου</a:t>
            </a:r>
            <a:r>
              <a:rPr lang="el-GR" dirty="0" smtClean="0"/>
              <a:t>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7813"/>
            <a:ext cx="8929688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3800" b="1" dirty="0" smtClean="0">
                <a:latin typeface="+mn-lt"/>
              </a:rPr>
              <a:t>Χρήστες των επιχειρηματικών σχεδίων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600200"/>
            <a:ext cx="8280400" cy="49974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l-GR" sz="900" smtClean="0"/>
              <a:t>.</a:t>
            </a:r>
          </a:p>
        </p:txBody>
      </p:sp>
      <p:grpSp>
        <p:nvGrpSpPr>
          <p:cNvPr id="8196" name="Group 1"/>
          <p:cNvGrpSpPr>
            <a:grpSpLocks/>
          </p:cNvGrpSpPr>
          <p:nvPr/>
        </p:nvGrpSpPr>
        <p:grpSpPr bwMode="auto">
          <a:xfrm>
            <a:off x="539750" y="1484313"/>
            <a:ext cx="7272338" cy="4895850"/>
            <a:chOff x="827088" y="1700213"/>
            <a:chExt cx="7272337" cy="4895850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827088" y="3213100"/>
              <a:ext cx="2089150" cy="1295400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l-GR" b="1" dirty="0">
                  <a:solidFill>
                    <a:schemeClr val="bg2">
                      <a:lumMod val="90000"/>
                    </a:schemeClr>
                  </a:solidFill>
                </a:rPr>
                <a:t>Επιχειρηματικό </a:t>
              </a:r>
            </a:p>
            <a:p>
              <a:pPr algn="ctr">
                <a:defRPr/>
              </a:pPr>
              <a:r>
                <a:rPr lang="el-GR" b="1" dirty="0">
                  <a:solidFill>
                    <a:schemeClr val="bg2">
                      <a:lumMod val="90000"/>
                    </a:schemeClr>
                  </a:solidFill>
                </a:rPr>
                <a:t>Σχέδιο</a:t>
              </a:r>
            </a:p>
          </p:txBody>
        </p:sp>
        <p:sp>
          <p:nvSpPr>
            <p:cNvPr id="6149" name="Rectangle 6"/>
            <p:cNvSpPr>
              <a:spLocks noChangeArrowheads="1"/>
            </p:cNvSpPr>
            <p:nvPr/>
          </p:nvSpPr>
          <p:spPr bwMode="auto">
            <a:xfrm>
              <a:off x="6443662" y="1700213"/>
              <a:ext cx="1655763" cy="790575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l-GR" b="1" dirty="0">
                  <a:solidFill>
                    <a:schemeClr val="bg2">
                      <a:lumMod val="90000"/>
                    </a:schemeClr>
                  </a:solidFill>
                </a:rPr>
                <a:t>Διοίκηση </a:t>
              </a:r>
            </a:p>
            <a:p>
              <a:pPr algn="ctr">
                <a:defRPr/>
              </a:pPr>
              <a:r>
                <a:rPr lang="el-GR" b="1" dirty="0">
                  <a:solidFill>
                    <a:schemeClr val="bg2">
                      <a:lumMod val="90000"/>
                    </a:schemeClr>
                  </a:solidFill>
                </a:rPr>
                <a:t>Επιχείρησης</a:t>
              </a:r>
            </a:p>
          </p:txBody>
        </p:sp>
        <p:sp>
          <p:nvSpPr>
            <p:cNvPr id="6150" name="Rectangle 7"/>
            <p:cNvSpPr>
              <a:spLocks noChangeArrowheads="1"/>
            </p:cNvSpPr>
            <p:nvPr/>
          </p:nvSpPr>
          <p:spPr bwMode="auto">
            <a:xfrm>
              <a:off x="6443662" y="2638425"/>
              <a:ext cx="1655763" cy="790575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l-GR" b="1" dirty="0">
                  <a:solidFill>
                    <a:schemeClr val="bg2">
                      <a:lumMod val="90000"/>
                    </a:schemeClr>
                  </a:solidFill>
                </a:rPr>
                <a:t>Υπάλληλοι </a:t>
              </a:r>
            </a:p>
          </p:txBody>
        </p:sp>
        <p:sp>
          <p:nvSpPr>
            <p:cNvPr id="6151" name="Rectangle 8"/>
            <p:cNvSpPr>
              <a:spLocks noChangeArrowheads="1"/>
            </p:cNvSpPr>
            <p:nvPr/>
          </p:nvSpPr>
          <p:spPr bwMode="auto">
            <a:xfrm>
              <a:off x="6443662" y="3933825"/>
              <a:ext cx="1655763" cy="790575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l-GR" b="1" dirty="0">
                  <a:solidFill>
                    <a:schemeClr val="bg2">
                      <a:lumMod val="90000"/>
                    </a:schemeClr>
                  </a:solidFill>
                </a:rPr>
                <a:t>Πελάτες</a:t>
              </a:r>
              <a:r>
                <a:rPr lang="el-GR" dirty="0">
                  <a:solidFill>
                    <a:schemeClr val="hlink"/>
                  </a:solidFill>
                </a:rPr>
                <a:t> </a:t>
              </a:r>
            </a:p>
          </p:txBody>
        </p:sp>
        <p:sp>
          <p:nvSpPr>
            <p:cNvPr id="6152" name="Rectangle 9"/>
            <p:cNvSpPr>
              <a:spLocks noChangeArrowheads="1"/>
            </p:cNvSpPr>
            <p:nvPr/>
          </p:nvSpPr>
          <p:spPr bwMode="auto">
            <a:xfrm>
              <a:off x="6443662" y="4868863"/>
              <a:ext cx="1655763" cy="790575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l-GR" b="1">
                  <a:solidFill>
                    <a:schemeClr val="bg2">
                      <a:lumMod val="90000"/>
                    </a:schemeClr>
                  </a:solidFill>
                </a:rPr>
                <a:t>Προμηθευτές</a:t>
              </a:r>
              <a:r>
                <a:rPr lang="el-GR">
                  <a:solidFill>
                    <a:schemeClr val="bg2">
                      <a:lumMod val="90000"/>
                    </a:schemeClr>
                  </a:solidFill>
                </a:rPr>
                <a:t> </a:t>
              </a:r>
            </a:p>
          </p:txBody>
        </p:sp>
        <p:sp>
          <p:nvSpPr>
            <p:cNvPr id="6153" name="Rectangle 10"/>
            <p:cNvSpPr>
              <a:spLocks noChangeArrowheads="1"/>
            </p:cNvSpPr>
            <p:nvPr/>
          </p:nvSpPr>
          <p:spPr bwMode="auto">
            <a:xfrm>
              <a:off x="6443662" y="5805488"/>
              <a:ext cx="1655763" cy="790575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l-GR" b="1">
                  <a:solidFill>
                    <a:schemeClr val="bg2">
                      <a:lumMod val="90000"/>
                    </a:schemeClr>
                  </a:solidFill>
                </a:rPr>
                <a:t>Επενδυτές</a:t>
              </a:r>
            </a:p>
          </p:txBody>
        </p:sp>
        <p:sp>
          <p:nvSpPr>
            <p:cNvPr id="8204" name="Line 16"/>
            <p:cNvSpPr>
              <a:spLocks noChangeShapeType="1"/>
            </p:cNvSpPr>
            <p:nvPr/>
          </p:nvSpPr>
          <p:spPr bwMode="auto">
            <a:xfrm>
              <a:off x="2916238" y="3860800"/>
              <a:ext cx="431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5" name="Line 17"/>
            <p:cNvSpPr>
              <a:spLocks noChangeShapeType="1"/>
            </p:cNvSpPr>
            <p:nvPr/>
          </p:nvSpPr>
          <p:spPr bwMode="auto">
            <a:xfrm>
              <a:off x="3348038" y="2492375"/>
              <a:ext cx="0" cy="2808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6" name="Line 19"/>
            <p:cNvSpPr>
              <a:spLocks noChangeShapeType="1"/>
            </p:cNvSpPr>
            <p:nvPr/>
          </p:nvSpPr>
          <p:spPr bwMode="auto">
            <a:xfrm flipH="1">
              <a:off x="3348038" y="5300663"/>
              <a:ext cx="30956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7" name="Line 20"/>
            <p:cNvSpPr>
              <a:spLocks noChangeShapeType="1"/>
            </p:cNvSpPr>
            <p:nvPr/>
          </p:nvSpPr>
          <p:spPr bwMode="auto">
            <a:xfrm flipH="1">
              <a:off x="4932363" y="6237288"/>
              <a:ext cx="15113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8" name="Line 21"/>
            <p:cNvSpPr>
              <a:spLocks noChangeShapeType="1"/>
            </p:cNvSpPr>
            <p:nvPr/>
          </p:nvSpPr>
          <p:spPr bwMode="auto">
            <a:xfrm flipH="1">
              <a:off x="4932363" y="4365625"/>
              <a:ext cx="15113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9" name="Line 22"/>
            <p:cNvSpPr>
              <a:spLocks noChangeShapeType="1"/>
            </p:cNvSpPr>
            <p:nvPr/>
          </p:nvSpPr>
          <p:spPr bwMode="auto">
            <a:xfrm flipH="1">
              <a:off x="4932363" y="4365625"/>
              <a:ext cx="0" cy="1871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0" name="Line 23"/>
            <p:cNvSpPr>
              <a:spLocks noChangeShapeType="1"/>
            </p:cNvSpPr>
            <p:nvPr/>
          </p:nvSpPr>
          <p:spPr bwMode="auto">
            <a:xfrm flipH="1">
              <a:off x="4932363" y="2997200"/>
              <a:ext cx="15113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1" name="Line 24"/>
            <p:cNvSpPr>
              <a:spLocks noChangeShapeType="1"/>
            </p:cNvSpPr>
            <p:nvPr/>
          </p:nvSpPr>
          <p:spPr bwMode="auto">
            <a:xfrm flipH="1">
              <a:off x="4932363" y="2060575"/>
              <a:ext cx="15113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2" name="Line 25"/>
            <p:cNvSpPr>
              <a:spLocks noChangeShapeType="1"/>
            </p:cNvSpPr>
            <p:nvPr/>
          </p:nvSpPr>
          <p:spPr bwMode="auto">
            <a:xfrm>
              <a:off x="4932363" y="2060575"/>
              <a:ext cx="0" cy="9366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3" name="Line 26"/>
            <p:cNvSpPr>
              <a:spLocks noChangeShapeType="1"/>
            </p:cNvSpPr>
            <p:nvPr/>
          </p:nvSpPr>
          <p:spPr bwMode="auto">
            <a:xfrm flipH="1">
              <a:off x="3348038" y="2492375"/>
              <a:ext cx="15843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4" name="Rectangle 27"/>
            <p:cNvSpPr>
              <a:spLocks noChangeArrowheads="1"/>
            </p:cNvSpPr>
            <p:nvPr/>
          </p:nvSpPr>
          <p:spPr bwMode="auto">
            <a:xfrm>
              <a:off x="3492501" y="5373688"/>
              <a:ext cx="1368425" cy="288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l-GR" b="1" dirty="0">
                  <a:solidFill>
                    <a:schemeClr val="bg2">
                      <a:lumMod val="50000"/>
                    </a:schemeClr>
                  </a:solidFill>
                </a:rPr>
                <a:t>Εξωτερικοί</a:t>
              </a:r>
            </a:p>
          </p:txBody>
        </p:sp>
        <p:sp>
          <p:nvSpPr>
            <p:cNvPr id="6165" name="Rectangle 29"/>
            <p:cNvSpPr>
              <a:spLocks noChangeArrowheads="1"/>
            </p:cNvSpPr>
            <p:nvPr/>
          </p:nvSpPr>
          <p:spPr bwMode="auto">
            <a:xfrm>
              <a:off x="3492501" y="2133600"/>
              <a:ext cx="1368425" cy="288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l-GR" b="1" dirty="0">
                  <a:solidFill>
                    <a:schemeClr val="bg2">
                      <a:lumMod val="50000"/>
                    </a:schemeClr>
                  </a:solidFill>
                </a:rPr>
                <a:t>Εσωτερικοί</a:t>
              </a:r>
            </a:p>
          </p:txBody>
        </p:sp>
      </p:grpSp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Τι περιλαμβάνει ένα επιχειρηματικό σχέδιο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l-GR" smtClean="0"/>
              <a:t>Εισαγωγική σελίδα (προκαταρτικές λεπτομέρειες)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l-GR" smtClean="0"/>
              <a:t>Σύνοψη (</a:t>
            </a:r>
            <a:r>
              <a:rPr lang="en-GB" smtClean="0"/>
              <a:t>executive summary</a:t>
            </a:r>
            <a:r>
              <a:rPr lang="el-GR" smtClean="0"/>
              <a:t>). 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l-GR" smtClean="0"/>
              <a:t>Ανάλυση του εξωτερικού περιβάλλοντος και της αγοράς.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l-GR" smtClean="0"/>
              <a:t>Περιγραφή της επιχειρηματικής ιδέας. 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l-GR" smtClean="0"/>
              <a:t>Σχέδιο παραγωγής (production plan). 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l-GR" smtClean="0"/>
              <a:t>Σχέδιο μάρκετινγκ (marketing plan).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l-GR" smtClean="0"/>
              <a:t>Οργανωσιακό σχέδιο (</a:t>
            </a:r>
            <a:r>
              <a:rPr lang="en-GB" smtClean="0"/>
              <a:t>o</a:t>
            </a:r>
            <a:r>
              <a:rPr lang="el-GR" smtClean="0"/>
              <a:t>rganizational plan). 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l-GR" smtClean="0"/>
              <a:t>Χρηματοοικονομικό σχέδιο (financial plan). 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l-GR" smtClean="0"/>
              <a:t>Ανάλυση κινδύνων (risk analysis). 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1. Εισαγωγική σελίδα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3200" smtClean="0"/>
              <a:t>Όνομα της επιχείρησης.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3200" smtClean="0"/>
              <a:t>Διεύθυνση.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3200" smtClean="0"/>
              <a:t>Τηλέφωνο/ fax/ email.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3200" smtClean="0"/>
              <a:t>Σημείωση εμπιστευτικότητας.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3200" smtClean="0"/>
              <a:t>Αριθμός σελίδων.</a:t>
            </a:r>
          </a:p>
          <a:p>
            <a:pPr eaLnBrk="1" hangingPunct="1"/>
            <a:endParaRPr lang="el-GR" sz="3600" smtClean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2. Σύνοψη (</a:t>
            </a:r>
            <a:r>
              <a:rPr lang="en-GB" dirty="0" smtClean="0"/>
              <a:t>Executive </a:t>
            </a:r>
            <a:r>
              <a:rPr lang="en-GB" dirty="0"/>
              <a:t>s</a:t>
            </a:r>
            <a:r>
              <a:rPr lang="en-GB" dirty="0" smtClean="0"/>
              <a:t>ummary)</a:t>
            </a:r>
            <a:r>
              <a:rPr lang="el-GR" dirty="0" smtClean="0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2400" smtClean="0"/>
              <a:t>Περιγραφή της επιχειρηματικής ιδέας και της επιχείρησης.</a:t>
            </a:r>
            <a:endParaRPr lang="en-US" sz="240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2400" smtClean="0"/>
              <a:t>Επιχειρηματική ευκαιρία.</a:t>
            </a:r>
            <a:r>
              <a:rPr lang="en-US" sz="2400" smtClean="0"/>
              <a:t> 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2400" smtClean="0"/>
              <a:t>Στρατηγική.</a:t>
            </a:r>
            <a:endParaRPr lang="en-US" sz="240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2400" smtClean="0"/>
              <a:t>Αγορά στόχοι και προβλέψεις.</a:t>
            </a:r>
            <a:endParaRPr lang="en-US" sz="240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2400" smtClean="0"/>
              <a:t>Ανταγωνιστικό πλεονέκτημα.</a:t>
            </a:r>
            <a:endParaRPr lang="en-US" sz="240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2400" smtClean="0"/>
              <a:t>Βασικά οικονομικά στοιχεία. 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sz="2400" smtClean="0"/>
              <a:t>Διοικητική Ομάδα. </a:t>
            </a:r>
            <a:endParaRPr lang="en-US" sz="2400" smtClean="0"/>
          </a:p>
          <a:p>
            <a:pPr lvl="1" eaLnBrk="1" hangingPunct="1">
              <a:spcBef>
                <a:spcPct val="0"/>
              </a:spcBef>
            </a:pPr>
            <a:endParaRPr lang="el-GR" sz="2400" smtClean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3. Ανάλυση του εξωτερικού περιβάλλοντος και της αγοράς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endParaRPr lang="el-GR" smtClean="0"/>
          </a:p>
          <a:p>
            <a:pPr eaLnBrk="1" hangingPunct="1">
              <a:lnSpc>
                <a:spcPct val="150000"/>
              </a:lnSpc>
            </a:pPr>
            <a:r>
              <a:rPr lang="el-GR" smtClean="0"/>
              <a:t>Ανάλυση του ευρύτερου μάκρο-περιβάλλοντος </a:t>
            </a:r>
            <a:r>
              <a:rPr lang="el-GR" b="1" smtClean="0"/>
              <a:t>(</a:t>
            </a:r>
            <a:r>
              <a:rPr lang="en-GB" b="1" smtClean="0"/>
              <a:t>PEST/ SWOT ANALYSIS)</a:t>
            </a:r>
            <a:r>
              <a:rPr lang="el-GR" smtClean="0"/>
              <a:t>.</a:t>
            </a:r>
            <a:r>
              <a:rPr lang="el-GR" b="1" smtClean="0"/>
              <a:t> </a:t>
            </a:r>
          </a:p>
          <a:p>
            <a:pPr eaLnBrk="1" hangingPunct="1">
              <a:lnSpc>
                <a:spcPct val="150000"/>
              </a:lnSpc>
            </a:pPr>
            <a:r>
              <a:rPr lang="el-GR" smtClean="0"/>
              <a:t>Ανάλυση των ανταγωνιστών. </a:t>
            </a:r>
          </a:p>
          <a:p>
            <a:pPr eaLnBrk="1" hangingPunct="1">
              <a:lnSpc>
                <a:spcPct val="150000"/>
              </a:lnSpc>
            </a:pPr>
            <a:r>
              <a:rPr lang="el-GR" smtClean="0"/>
              <a:t>Ανάλυση αγοράς</a:t>
            </a:r>
            <a:r>
              <a:rPr lang="en-GB" smtClean="0"/>
              <a:t> (</a:t>
            </a:r>
            <a:r>
              <a:rPr lang="el-GR" smtClean="0"/>
              <a:t>μέγεθος αγοράς, κερδοφορία αγοράς, κανάλια διανομής, ωριμότητα της αγοράς).</a:t>
            </a:r>
          </a:p>
          <a:p>
            <a:pPr eaLnBrk="1" hangingPunct="1">
              <a:lnSpc>
                <a:spcPct val="150000"/>
              </a:lnSpc>
            </a:pPr>
            <a:r>
              <a:rPr lang="el-GR" smtClean="0"/>
              <a:t>Κλαδικές προβλέψεις.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4. Περιγραφή της επιχειρηματικής ιδέας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182880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/>
              <a:t>Δήλωση αποστολής της νέας επιχείρησης (mission </a:t>
            </a:r>
            <a:r>
              <a:rPr lang="el-GR" dirty="0" err="1" smtClean="0"/>
              <a:t>statement</a:t>
            </a:r>
            <a:r>
              <a:rPr lang="el-GR" dirty="0" smtClean="0"/>
              <a:t>).</a:t>
            </a:r>
          </a:p>
          <a:p>
            <a:pPr marL="182880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/>
              <a:t>Σαφής και ακριβής περιγραφή των προϊόντων ή/ και των υπηρεσιών. Ποια είναι η </a:t>
            </a:r>
            <a:r>
              <a:rPr lang="el-GR" dirty="0" smtClean="0">
                <a:solidFill>
                  <a:srgbClr val="FF0000"/>
                </a:solidFill>
              </a:rPr>
              <a:t>ΜΟΝΑΔΙΚΗ ΠΡΟΤΑΣΗ </a:t>
            </a:r>
            <a:r>
              <a:rPr lang="el-GR" dirty="0" smtClean="0"/>
              <a:t>του προϊόντος; </a:t>
            </a:r>
            <a:r>
              <a:rPr lang="el-GR" sz="2000" i="1" dirty="0" smtClean="0"/>
              <a:t>(</a:t>
            </a:r>
            <a:r>
              <a:rPr lang="en-GB" sz="2000" i="1" dirty="0" smtClean="0">
                <a:solidFill>
                  <a:srgbClr val="FF0000"/>
                </a:solidFill>
              </a:rPr>
              <a:t>Unique Selling Proposition</a:t>
            </a:r>
            <a:r>
              <a:rPr lang="el-GR" dirty="0" smtClean="0"/>
              <a:t>)</a:t>
            </a:r>
            <a:r>
              <a:rPr lang="en-GB" dirty="0" smtClean="0"/>
              <a:t> </a:t>
            </a:r>
          </a:p>
          <a:p>
            <a:pPr marL="731520" lvl="2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200" dirty="0" smtClean="0"/>
              <a:t>χαμηλότερη τιμή</a:t>
            </a:r>
            <a:r>
              <a:rPr lang="el-GR" sz="2200" dirty="0"/>
              <a:t>;</a:t>
            </a:r>
            <a:r>
              <a:rPr lang="en-GB" sz="2200" dirty="0" smtClean="0"/>
              <a:t> </a:t>
            </a:r>
            <a:r>
              <a:rPr lang="el-GR" sz="2200" dirty="0" smtClean="0"/>
              <a:t>καλύτερη ποιότητα</a:t>
            </a:r>
            <a:r>
              <a:rPr lang="el-GR" sz="2200" dirty="0"/>
              <a:t>;</a:t>
            </a:r>
            <a:r>
              <a:rPr lang="en-GB" sz="2200" dirty="0" smtClean="0"/>
              <a:t> </a:t>
            </a:r>
            <a:r>
              <a:rPr lang="el-GR" sz="2200" dirty="0" smtClean="0"/>
              <a:t>ταχύτερη λειτουργία</a:t>
            </a:r>
            <a:r>
              <a:rPr lang="el-GR" sz="2200" dirty="0"/>
              <a:t>;</a:t>
            </a:r>
            <a:r>
              <a:rPr lang="en-GB" sz="2200" dirty="0" smtClean="0"/>
              <a:t> </a:t>
            </a:r>
            <a:r>
              <a:rPr lang="el-GR" sz="2200" dirty="0" smtClean="0"/>
              <a:t>μοναδικό προϊόν;</a:t>
            </a:r>
            <a:endParaRPr lang="en-GB" sz="2200" dirty="0" smtClean="0"/>
          </a:p>
          <a:p>
            <a:pPr marL="731520" lvl="2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200" dirty="0" smtClean="0"/>
              <a:t>πλεονεκτήματα για τους πελάτες;</a:t>
            </a:r>
            <a:endParaRPr lang="en-GB" sz="2200" dirty="0" smtClean="0"/>
          </a:p>
          <a:p>
            <a:pPr marL="731520" lvl="2" indent="-18288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l-GR" dirty="0" smtClean="0"/>
          </a:p>
          <a:p>
            <a:pPr marL="182880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/>
              <a:t>Τοποθεσία εγκαταστάσεων και μέγεθος της επιχείρησης.</a:t>
            </a:r>
          </a:p>
          <a:p>
            <a:pPr marL="182880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/>
              <a:t>Εξοπλισμός γραφείου και προσωπικό που απαιτείται.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5</a:t>
            </a:r>
            <a:r>
              <a:rPr lang="en-US" dirty="0" smtClean="0"/>
              <a:t>.</a:t>
            </a:r>
            <a:r>
              <a:rPr lang="el-GR" dirty="0" smtClean="0"/>
              <a:t> Σχέδιο Παραγωγής (</a:t>
            </a:r>
            <a:r>
              <a:rPr lang="en-US" dirty="0" smtClean="0"/>
              <a:t>Production plan)</a:t>
            </a:r>
            <a:r>
              <a:rPr lang="el-GR" dirty="0" smtClean="0"/>
              <a:t>*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820738" lvl="1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100" dirty="0" smtClean="0"/>
              <a:t>Παραγωγικές εγκαταστάσεις.</a:t>
            </a:r>
          </a:p>
          <a:p>
            <a:pPr marL="820738" lvl="1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100" dirty="0" smtClean="0"/>
              <a:t>Μηχανολογικός εξοπλισμός.</a:t>
            </a:r>
          </a:p>
          <a:p>
            <a:pPr marL="820738" lvl="1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100" dirty="0" smtClean="0"/>
              <a:t>Προμήθεια πρώτων υλών. </a:t>
            </a:r>
          </a:p>
          <a:p>
            <a:pPr marL="820738" lvl="1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100" dirty="0" smtClean="0"/>
              <a:t>Κόστος παραγωγής.</a:t>
            </a:r>
          </a:p>
          <a:p>
            <a:pPr marL="820738" lvl="1" indent="-18288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100" dirty="0" smtClean="0"/>
              <a:t>Μελλοντικές ανάγκες εξοπλισμού.</a:t>
            </a:r>
            <a:endParaRPr lang="en-US" sz="2100" dirty="0" smtClean="0"/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l-GR" sz="1800" dirty="0" smtClean="0"/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l-GR" sz="3000" dirty="0" smtClean="0">
                <a:solidFill>
                  <a:schemeClr val="tx2"/>
                </a:solidFill>
              </a:rPr>
              <a:t>*</a:t>
            </a:r>
            <a:r>
              <a:rPr lang="el-GR" sz="1800" dirty="0" smtClean="0"/>
              <a:t>Αφορά μεταποιητική (βιομηχανική) επιχείρηση . Σε περίπτωση παροχής υπηρεσιών η ενότητα αυτή αναφέρεται ως λειτουργικό σχέδιο (</a:t>
            </a:r>
            <a:r>
              <a:rPr lang="en-US" sz="1800" dirty="0" smtClean="0"/>
              <a:t>operational plan</a:t>
            </a:r>
            <a:r>
              <a:rPr lang="el-GR" sz="1800" dirty="0" smtClean="0"/>
              <a:t>) και περιγράφει τα βήματα ολοκλήρωσης της επιχειρηματικής συναλλαγής με χρονολογική σειρά. 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6. </a:t>
            </a:r>
            <a:r>
              <a:rPr lang="el-GR" dirty="0" smtClean="0"/>
              <a:t>Σχέδιο Μάρκετινγκ (</a:t>
            </a:r>
            <a:r>
              <a:rPr lang="en-US" dirty="0" smtClean="0"/>
              <a:t>Marketing plan)</a:t>
            </a:r>
            <a:endParaRPr lang="el-GR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el-GR" sz="2800" smtClean="0"/>
              <a:t>Ποια είναι η στρατηγική μάρκετινγκ</a:t>
            </a:r>
            <a:r>
              <a:rPr lang="en-US" sz="2800" smtClean="0"/>
              <a:t>-mix</a:t>
            </a:r>
            <a:r>
              <a:rPr lang="el-GR" sz="2800" smtClean="0"/>
              <a:t>;</a:t>
            </a:r>
            <a:endParaRPr lang="en-US" sz="2800" smtClean="0"/>
          </a:p>
          <a:p>
            <a:pPr lvl="1" algn="just" eaLnBrk="1" hangingPunct="1">
              <a:lnSpc>
                <a:spcPct val="150000"/>
              </a:lnSpc>
            </a:pPr>
            <a:r>
              <a:rPr lang="el-GR" sz="2400" smtClean="0"/>
              <a:t>Πακέτα προϊόντων/ υπηρεσιών; 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el-GR" sz="2400" smtClean="0"/>
              <a:t>Τιμολόγηση;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el-GR" sz="2400" smtClean="0"/>
              <a:t>Διανομή;</a:t>
            </a:r>
            <a:r>
              <a:rPr lang="el-GR" smtClean="0"/>
              <a:t> (Απευθείας πωλήσεις; Ενδιάμεσοι;).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el-GR" sz="2400" smtClean="0"/>
              <a:t>Διαφήμιση και προώθηση </a:t>
            </a:r>
            <a:r>
              <a:rPr lang="el-GR" smtClean="0"/>
              <a:t>(παραδοσιακοί τρόποι; </a:t>
            </a:r>
            <a:r>
              <a:rPr lang="en-GB" smtClean="0"/>
              <a:t>word of mouth</a:t>
            </a:r>
            <a:r>
              <a:rPr lang="el-GR" smtClean="0"/>
              <a:t>;).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el-GR" sz="2400" smtClean="0"/>
              <a:t>Τακτικές πωλήσεων;</a:t>
            </a:r>
            <a:endParaRPr lang="en-US" sz="2400" smtClean="0"/>
          </a:p>
          <a:p>
            <a:pPr eaLnBrk="1" hangingPunct="1"/>
            <a:endParaRPr lang="el-GR" sz="2800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7. </a:t>
            </a:r>
            <a:r>
              <a:rPr lang="el-GR" smtClean="0"/>
              <a:t>Οργανωσιακό σχέδιο (</a:t>
            </a:r>
            <a:r>
              <a:rPr lang="en-US" smtClean="0"/>
              <a:t>Organizational plan)</a:t>
            </a:r>
            <a:r>
              <a:rPr lang="el-GR" smtClean="0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36750"/>
            <a:ext cx="8229600" cy="48768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l-GR" sz="2800" smtClean="0"/>
              <a:t>Καθορισμός των συνιδιοκτητών/ συνέταιρων ή των βασικών μετόχων.</a:t>
            </a:r>
          </a:p>
          <a:p>
            <a:pPr eaLnBrk="1" hangingPunct="1">
              <a:lnSpc>
                <a:spcPct val="150000"/>
              </a:lnSpc>
            </a:pPr>
            <a:r>
              <a:rPr lang="el-GR" sz="2800" smtClean="0"/>
              <a:t>Δικαιοδοσία των μετόχων.</a:t>
            </a:r>
          </a:p>
          <a:p>
            <a:pPr eaLnBrk="1" hangingPunct="1">
              <a:lnSpc>
                <a:spcPct val="150000"/>
              </a:lnSpc>
            </a:pPr>
            <a:r>
              <a:rPr lang="el-GR" sz="2800" smtClean="0"/>
              <a:t>Ομάδα διοίκησης.</a:t>
            </a:r>
          </a:p>
          <a:p>
            <a:pPr eaLnBrk="1" hangingPunct="1">
              <a:lnSpc>
                <a:spcPct val="150000"/>
              </a:lnSpc>
            </a:pPr>
            <a:r>
              <a:rPr lang="el-GR" sz="2800" smtClean="0"/>
              <a:t>Ρόλοι και ευθύνες των μελών της επιχείρησης.</a:t>
            </a:r>
          </a:p>
          <a:p>
            <a:pPr eaLnBrk="1" hangingPunct="1"/>
            <a:endParaRPr lang="el-GR" smtClean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8. Οικονομικό σχέδιο (</a:t>
            </a:r>
            <a:r>
              <a:rPr lang="en-US" dirty="0" smtClean="0"/>
              <a:t>Financial plan)</a:t>
            </a:r>
            <a:endParaRPr lang="el-GR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l-GR" sz="2800" smtClean="0"/>
              <a:t>Προϋπολογισμοί.</a:t>
            </a:r>
          </a:p>
          <a:p>
            <a:pPr eaLnBrk="1" hangingPunct="1">
              <a:lnSpc>
                <a:spcPct val="150000"/>
              </a:lnSpc>
            </a:pPr>
            <a:r>
              <a:rPr lang="el-GR" sz="2800" smtClean="0"/>
              <a:t>Ανάλυση ταμειακής ροής.</a:t>
            </a:r>
          </a:p>
          <a:p>
            <a:pPr eaLnBrk="1" hangingPunct="1">
              <a:lnSpc>
                <a:spcPct val="150000"/>
              </a:lnSpc>
            </a:pPr>
            <a:r>
              <a:rPr lang="el-GR" sz="2800" smtClean="0"/>
              <a:t>Ταμειακός προγραμματισμός και ανάγκες κεφαλαίου κίνησης.</a:t>
            </a:r>
          </a:p>
          <a:p>
            <a:pPr eaLnBrk="1" hangingPunct="1">
              <a:lnSpc>
                <a:spcPct val="150000"/>
              </a:lnSpc>
            </a:pPr>
            <a:r>
              <a:rPr lang="el-GR" sz="2800" smtClean="0"/>
              <a:t>Ανάλυση αποτελεσμάτων (νεκρό σημείο, χρηματοοικονομικοί δείκτες, κ.λπ.).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76250"/>
            <a:ext cx="8658225" cy="11271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/>
              <a:t>9. Απαιτούμενο ποσό χρηματοδότησης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700213"/>
            <a:ext cx="7493000" cy="3932237"/>
          </a:xfrm>
        </p:spPr>
        <p:txBody>
          <a:bodyPr/>
          <a:lstStyle/>
          <a:p>
            <a:pPr lvl="1" eaLnBrk="1" hangingPunct="1">
              <a:lnSpc>
                <a:spcPct val="150000"/>
              </a:lnSpc>
            </a:pPr>
            <a:r>
              <a:rPr lang="el-GR" sz="2600" smtClean="0"/>
              <a:t>Καθορισμός αναγκαίου κεφαλαίου.</a:t>
            </a:r>
          </a:p>
          <a:p>
            <a:pPr lvl="1" eaLnBrk="1" hangingPunct="1">
              <a:lnSpc>
                <a:spcPct val="150000"/>
              </a:lnSpc>
            </a:pPr>
            <a:r>
              <a:rPr lang="el-GR" sz="2600" smtClean="0"/>
              <a:t>Πότε θα χρειαστείτε το κεφάλαιο; </a:t>
            </a:r>
            <a:endParaRPr lang="en-GB" sz="2600" smtClean="0"/>
          </a:p>
          <a:p>
            <a:pPr lvl="1" eaLnBrk="1" hangingPunct="1">
              <a:lnSpc>
                <a:spcPct val="150000"/>
              </a:lnSpc>
            </a:pPr>
            <a:r>
              <a:rPr lang="el-GR" sz="2600" smtClean="0"/>
              <a:t>Ίδια κεφάλαια/ χρηματοδότηση ή συνδυασμός;</a:t>
            </a:r>
            <a:endParaRPr lang="en-GB" sz="2600" smtClean="0"/>
          </a:p>
          <a:p>
            <a:pPr lvl="1" eaLnBrk="1" hangingPunct="1">
              <a:lnSpc>
                <a:spcPct val="150000"/>
              </a:lnSpc>
            </a:pPr>
            <a:r>
              <a:rPr lang="el-GR" sz="2600" smtClean="0"/>
              <a:t>Πηγές χρηματοδότησης;</a:t>
            </a:r>
            <a:r>
              <a:rPr lang="en-GB" sz="2600" smtClean="0"/>
              <a:t> </a:t>
            </a:r>
            <a:endParaRPr lang="el-GR" sz="2600" smtClean="0"/>
          </a:p>
          <a:p>
            <a:pPr lvl="1" eaLnBrk="1" hangingPunct="1">
              <a:lnSpc>
                <a:spcPct val="150000"/>
              </a:lnSpc>
            </a:pPr>
            <a:r>
              <a:rPr lang="el-GR" sz="2600" smtClean="0"/>
              <a:t>Τι προσφέρετε στον εξωτερικό επενδυτή;</a:t>
            </a:r>
            <a:endParaRPr lang="en-GB" sz="2600" smtClean="0"/>
          </a:p>
          <a:p>
            <a:pPr lvl="1" eaLnBrk="1" hangingPunct="1">
              <a:lnSpc>
                <a:spcPct val="150000"/>
              </a:lnSpc>
            </a:pPr>
            <a:r>
              <a:rPr lang="el-GR" sz="2600" smtClean="0"/>
              <a:t>Σε περίπτωση δανειοδότησης απαιτείται εγγύηση; Αν ναι, τι είδους;</a:t>
            </a:r>
            <a:endParaRPr lang="en-GB" sz="2600" smtClean="0"/>
          </a:p>
          <a:p>
            <a:pPr lvl="1" eaLnBrk="1" hangingPunct="1"/>
            <a:endParaRPr lang="en-US" sz="2800" smtClean="0"/>
          </a:p>
          <a:p>
            <a:pPr eaLnBrk="1" hangingPunct="1">
              <a:lnSpc>
                <a:spcPct val="150000"/>
              </a:lnSpc>
            </a:pPr>
            <a:endParaRPr lang="el-GR" sz="2800" smtClean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476250"/>
            <a:ext cx="8713787" cy="1343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/>
              <a:t>10. Ανάλυση κινδύνων (</a:t>
            </a:r>
            <a:r>
              <a:rPr lang="en-US" dirty="0"/>
              <a:t>Risk analysis)</a:t>
            </a:r>
            <a:endParaRPr lang="el-GR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750888" y="1557338"/>
            <a:ext cx="7637462" cy="3787775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l-GR" smtClean="0"/>
              <a:t>Εκτίμηση των πιθανών κινδύνων και των εναλλακτικών στρατηγικών ή σεναρίων που πρέπει να ακολουθηθούν ώστε να επιτευχθούν οι αντικειμενικοί στόχοι του επιχειρηματικού σχεδίου.</a:t>
            </a:r>
          </a:p>
          <a:p>
            <a:pPr marL="0" indent="0" eaLnBrk="1" hangingPunct="1">
              <a:lnSpc>
                <a:spcPct val="150000"/>
              </a:lnSpc>
              <a:buFont typeface="Wingdings" pitchFamily="2" charset="2"/>
              <a:buNone/>
            </a:pPr>
            <a:endParaRPr lang="el-GR" smtClean="0"/>
          </a:p>
          <a:p>
            <a:pPr marL="0" indent="0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l-GR" smtClean="0">
                <a:solidFill>
                  <a:srgbClr val="FF0000"/>
                </a:solidFill>
              </a:rPr>
              <a:t>Πιθανοί κίνδυνοι</a:t>
            </a:r>
            <a:r>
              <a:rPr lang="el-GR" smtClean="0"/>
              <a:t>: αποσταθεροποίηση της οικονομίας, τεχνολογικές αλλαγές, αλλαγή κανονιστικού πλαισίου, έλλειψη εξειδικευμένου προσωπικού κλπ.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dirty="0" smtClean="0"/>
              <a:t>Ένα καλό επιχειρηματικό σχέδιο πρέπει να:</a:t>
            </a:r>
            <a:endParaRPr lang="en-GB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l-GR" smtClean="0"/>
              <a:t>Περιλαμβάνει μια </a:t>
            </a:r>
            <a:r>
              <a:rPr lang="el-GR" smtClean="0">
                <a:solidFill>
                  <a:srgbClr val="FF0000"/>
                </a:solidFill>
              </a:rPr>
              <a:t>καινοτόμα ιδέα</a:t>
            </a:r>
            <a:r>
              <a:rPr lang="el-GR" smtClean="0"/>
              <a:t>, η οποία έχει μοναδικά χαρακτηριστικά  και διαφοροποιείται αισθητά από τον υπάρχον ανταγωνισμό.</a:t>
            </a:r>
          </a:p>
          <a:p>
            <a:pPr eaLnBrk="1" hangingPunct="1">
              <a:lnSpc>
                <a:spcPct val="150000"/>
              </a:lnSpc>
            </a:pPr>
            <a:r>
              <a:rPr lang="el-GR" smtClean="0"/>
              <a:t>Στηρίζεται πάνω σε ένα </a:t>
            </a:r>
            <a:r>
              <a:rPr lang="el-GR" smtClean="0">
                <a:solidFill>
                  <a:srgbClr val="FF0000"/>
                </a:solidFill>
              </a:rPr>
              <a:t>καθαρό</a:t>
            </a:r>
            <a:r>
              <a:rPr lang="el-GR" smtClean="0"/>
              <a:t> επιχειρηματικό </a:t>
            </a:r>
            <a:r>
              <a:rPr lang="el-GR" smtClean="0">
                <a:solidFill>
                  <a:srgbClr val="FF0000"/>
                </a:solidFill>
              </a:rPr>
              <a:t>μοντέλο</a:t>
            </a:r>
            <a:r>
              <a:rPr lang="el-GR" smtClean="0"/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el-GR" smtClean="0"/>
              <a:t>Ορίζει σαφώς την </a:t>
            </a:r>
            <a:r>
              <a:rPr lang="el-GR" smtClean="0">
                <a:solidFill>
                  <a:srgbClr val="FF0000"/>
                </a:solidFill>
              </a:rPr>
              <a:t>αγορά</a:t>
            </a:r>
            <a:r>
              <a:rPr lang="el-GR" smtClean="0"/>
              <a:t>, τις προοπτικές, τους </a:t>
            </a:r>
            <a:r>
              <a:rPr lang="el-GR" smtClean="0">
                <a:solidFill>
                  <a:srgbClr val="FF0000"/>
                </a:solidFill>
              </a:rPr>
              <a:t>πελάτες</a:t>
            </a:r>
            <a:r>
              <a:rPr lang="el-GR" smtClean="0"/>
              <a:t>, τους </a:t>
            </a:r>
            <a:r>
              <a:rPr lang="el-GR" smtClean="0">
                <a:solidFill>
                  <a:srgbClr val="FF0000"/>
                </a:solidFill>
              </a:rPr>
              <a:t>προμηθευτές</a:t>
            </a:r>
            <a:r>
              <a:rPr lang="el-GR" smtClean="0"/>
              <a:t> και τους </a:t>
            </a:r>
            <a:r>
              <a:rPr lang="el-GR" smtClean="0">
                <a:solidFill>
                  <a:srgbClr val="FF0000"/>
                </a:solidFill>
              </a:rPr>
              <a:t>ανταγωνιστές</a:t>
            </a:r>
            <a:r>
              <a:rPr lang="el-GR" smtClean="0"/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el-GR" smtClean="0"/>
              <a:t>Περιλαμβάνει </a:t>
            </a:r>
            <a:r>
              <a:rPr lang="el-GR" smtClean="0">
                <a:solidFill>
                  <a:srgbClr val="FF0000"/>
                </a:solidFill>
              </a:rPr>
              <a:t>αξιόπιστες</a:t>
            </a:r>
            <a:r>
              <a:rPr lang="el-GR" smtClean="0"/>
              <a:t> επιχειρηματικές </a:t>
            </a:r>
            <a:r>
              <a:rPr lang="el-GR" smtClean="0">
                <a:solidFill>
                  <a:srgbClr val="FF0000"/>
                </a:solidFill>
              </a:rPr>
              <a:t>παραδοχές</a:t>
            </a:r>
            <a:r>
              <a:rPr lang="el-GR" smtClean="0"/>
              <a:t> και </a:t>
            </a:r>
            <a:r>
              <a:rPr lang="el-GR" smtClean="0">
                <a:solidFill>
                  <a:srgbClr val="FF0000"/>
                </a:solidFill>
              </a:rPr>
              <a:t>προβλέψεις</a:t>
            </a:r>
            <a:r>
              <a:rPr lang="el-GR" smtClean="0"/>
              <a:t>.</a:t>
            </a:r>
          </a:p>
          <a:p>
            <a:pPr eaLnBrk="1" hangingPunct="1"/>
            <a:endParaRPr lang="el-GR" smtClean="0"/>
          </a:p>
          <a:p>
            <a:pPr eaLnBrk="1" hangingPunct="1"/>
            <a:endParaRPr lang="el-GR" smtClean="0"/>
          </a:p>
          <a:p>
            <a:pPr eaLnBrk="1" hangingPunct="1"/>
            <a:endParaRPr lang="el-GR" smtClean="0"/>
          </a:p>
          <a:p>
            <a:pPr eaLnBrk="1" hangingPunct="1"/>
            <a:endParaRPr lang="en-GB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dirty="0" smtClean="0"/>
              <a:t>Ένα καλό επιχειρηματικό σχέδιο πρέπει να: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l-GR" dirty="0" smtClean="0"/>
              <a:t>Περιγράφει πως η επιχείρηση </a:t>
            </a:r>
            <a:r>
              <a:rPr lang="el-GR" dirty="0"/>
              <a:t>θα αποκτήσει </a:t>
            </a:r>
            <a:r>
              <a:rPr lang="el-GR" dirty="0">
                <a:solidFill>
                  <a:srgbClr val="FF0000"/>
                </a:solidFill>
              </a:rPr>
              <a:t>διαρκές</a:t>
            </a:r>
            <a:r>
              <a:rPr lang="el-GR" dirty="0"/>
              <a:t> </a:t>
            </a:r>
            <a:r>
              <a:rPr lang="el-GR" dirty="0" smtClean="0"/>
              <a:t>ανταγωνιστικό </a:t>
            </a:r>
            <a:r>
              <a:rPr lang="el-GR" dirty="0" smtClean="0">
                <a:solidFill>
                  <a:srgbClr val="FF0000"/>
                </a:solidFill>
              </a:rPr>
              <a:t>πλεονέκτημα</a:t>
            </a:r>
            <a:r>
              <a:rPr lang="el-GR" dirty="0" smtClean="0"/>
              <a:t>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l-GR" dirty="0"/>
              <a:t>Αναγνωρίζει τις </a:t>
            </a:r>
            <a:r>
              <a:rPr lang="el-GR" dirty="0">
                <a:solidFill>
                  <a:srgbClr val="FF0000"/>
                </a:solidFill>
              </a:rPr>
              <a:t>παραδοχές</a:t>
            </a:r>
            <a:r>
              <a:rPr lang="el-GR" dirty="0"/>
              <a:t> στις οποίες η εταιρία είναι πιο </a:t>
            </a:r>
            <a:r>
              <a:rPr lang="el-GR" dirty="0" smtClean="0">
                <a:solidFill>
                  <a:srgbClr val="FF0000"/>
                </a:solidFill>
              </a:rPr>
              <a:t>ευαίσθητη</a:t>
            </a:r>
            <a:r>
              <a:rPr lang="el-GR" dirty="0" smtClean="0"/>
              <a:t>, </a:t>
            </a:r>
            <a:r>
              <a:rPr lang="el-GR" dirty="0"/>
              <a:t>οι </a:t>
            </a:r>
            <a:r>
              <a:rPr lang="el-GR" dirty="0" smtClean="0"/>
              <a:t>πιθανοί </a:t>
            </a:r>
            <a:r>
              <a:rPr lang="el-GR" dirty="0" smtClean="0">
                <a:solidFill>
                  <a:srgbClr val="FF0000"/>
                </a:solidFill>
              </a:rPr>
              <a:t>κίνδυνοι</a:t>
            </a:r>
            <a:r>
              <a:rPr lang="el-GR" dirty="0"/>
              <a:t> </a:t>
            </a:r>
            <a:r>
              <a:rPr lang="el-GR" dirty="0" smtClean="0"/>
              <a:t>και </a:t>
            </a:r>
            <a:r>
              <a:rPr lang="el-GR" dirty="0"/>
              <a:t>δράσεις </a:t>
            </a:r>
            <a:r>
              <a:rPr lang="el-GR" dirty="0">
                <a:solidFill>
                  <a:srgbClr val="FF0000"/>
                </a:solidFill>
              </a:rPr>
              <a:t>αντιμετώπισης</a:t>
            </a:r>
            <a:r>
              <a:rPr lang="el-GR" dirty="0"/>
              <a:t> </a:t>
            </a:r>
            <a:r>
              <a:rPr lang="el-GR" dirty="0" smtClean="0"/>
              <a:t>αυτών.</a:t>
            </a:r>
            <a:endParaRPr lang="el-GR" dirty="0"/>
          </a:p>
          <a:p>
            <a:pPr eaLnBrk="1" hangingPunct="1">
              <a:lnSpc>
                <a:spcPct val="150000"/>
              </a:lnSpc>
              <a:defRPr/>
            </a:pPr>
            <a:r>
              <a:rPr lang="el-GR" dirty="0"/>
              <a:t>Αναγνωρίζει τις </a:t>
            </a:r>
            <a:r>
              <a:rPr lang="el-GR" dirty="0" smtClean="0">
                <a:solidFill>
                  <a:srgbClr val="FF0000"/>
                </a:solidFill>
              </a:rPr>
              <a:t>ανάγκες</a:t>
            </a:r>
            <a:r>
              <a:rPr lang="el-GR" dirty="0" smtClean="0"/>
              <a:t> </a:t>
            </a:r>
            <a:r>
              <a:rPr lang="el-GR" dirty="0">
                <a:solidFill>
                  <a:srgbClr val="FF0000"/>
                </a:solidFill>
              </a:rPr>
              <a:t>χρηματοδότησης</a:t>
            </a:r>
            <a:r>
              <a:rPr lang="el-GR" dirty="0"/>
              <a:t> </a:t>
            </a:r>
            <a:r>
              <a:rPr lang="el-GR" dirty="0" smtClean="0"/>
              <a:t>της εταιρίας.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l-GR" dirty="0" smtClean="0"/>
              <a:t>Καθορίζει ένα </a:t>
            </a:r>
            <a:r>
              <a:rPr lang="el-GR" dirty="0" smtClean="0">
                <a:solidFill>
                  <a:srgbClr val="FF0000"/>
                </a:solidFill>
              </a:rPr>
              <a:t>ικανοποιητικό</a:t>
            </a:r>
            <a:r>
              <a:rPr lang="el-GR" dirty="0" smtClean="0"/>
              <a:t> επίπεδο </a:t>
            </a:r>
            <a:r>
              <a:rPr lang="el-GR" dirty="0" smtClean="0">
                <a:solidFill>
                  <a:srgbClr val="FF0000"/>
                </a:solidFill>
              </a:rPr>
              <a:t>λειτουργικότητας</a:t>
            </a:r>
            <a:r>
              <a:rPr lang="el-GR" dirty="0" smtClean="0"/>
              <a:t> και, αν είναι δυνατόν, να προσφέρει </a:t>
            </a:r>
            <a:r>
              <a:rPr lang="el-GR" dirty="0" smtClean="0">
                <a:solidFill>
                  <a:srgbClr val="FF0000"/>
                </a:solidFill>
              </a:rPr>
              <a:t>δυνατότητες</a:t>
            </a:r>
            <a:r>
              <a:rPr lang="el-GR" dirty="0" smtClean="0"/>
              <a:t> </a:t>
            </a:r>
          </a:p>
          <a:p>
            <a:pPr marL="0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l-GR" dirty="0"/>
              <a:t> </a:t>
            </a:r>
            <a:r>
              <a:rPr lang="el-GR" dirty="0" smtClean="0"/>
              <a:t> μελλοντικών </a:t>
            </a:r>
            <a:r>
              <a:rPr lang="el-GR" dirty="0" smtClean="0">
                <a:solidFill>
                  <a:srgbClr val="FF0000"/>
                </a:solidFill>
              </a:rPr>
              <a:t>επεκτάσεων</a:t>
            </a:r>
            <a:r>
              <a:rPr lang="el-GR" dirty="0" smtClean="0"/>
              <a:t>.</a:t>
            </a:r>
            <a:endParaRPr lang="el-GR" dirty="0"/>
          </a:p>
          <a:p>
            <a:pPr eaLnBrk="1" hangingPunct="1">
              <a:defRPr/>
            </a:pPr>
            <a:endParaRPr lang="el-GR" dirty="0"/>
          </a:p>
          <a:p>
            <a:pPr eaLnBrk="1" hangingPunct="1">
              <a:defRPr/>
            </a:pPr>
            <a:endParaRPr lang="el-GR" dirty="0"/>
          </a:p>
          <a:p>
            <a:pPr eaLnBrk="1" hangingPunct="1">
              <a:defRPr/>
            </a:pPr>
            <a:endParaRPr lang="el-GR" dirty="0"/>
          </a:p>
          <a:p>
            <a:pPr eaLnBrk="1" hangingPunct="1">
              <a:defRPr/>
            </a:pPr>
            <a:endParaRPr lang="en-GB" dirty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dirty="0" smtClean="0"/>
              <a:t>Πρακτικές </a:t>
            </a:r>
            <a:r>
              <a:rPr lang="el-GR" dirty="0"/>
              <a:t>Συμβουλές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l-GR" dirty="0"/>
              <a:t>Αναθέστε διαφορετικά </a:t>
            </a:r>
            <a:r>
              <a:rPr lang="el-GR" dirty="0" smtClean="0"/>
              <a:t>κεφάλαια</a:t>
            </a:r>
            <a:r>
              <a:rPr lang="el-GR" dirty="0"/>
              <a:t> </a:t>
            </a:r>
            <a:r>
              <a:rPr lang="el-GR" dirty="0" smtClean="0"/>
              <a:t>του επιχειρηματικού σχεδίου σε διαφορετικά </a:t>
            </a:r>
            <a:r>
              <a:rPr lang="el-GR" dirty="0"/>
              <a:t>(αρμόδια) </a:t>
            </a:r>
            <a:r>
              <a:rPr lang="el-GR" dirty="0" smtClean="0"/>
              <a:t>άτομα.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l-GR" dirty="0"/>
              <a:t>Γράψτε το </a:t>
            </a:r>
            <a:r>
              <a:rPr lang="el-GR" dirty="0" smtClean="0"/>
              <a:t>Executive </a:t>
            </a:r>
            <a:r>
              <a:rPr lang="el-GR" dirty="0"/>
              <a:t>Summary </a:t>
            </a:r>
            <a:r>
              <a:rPr lang="el-GR" dirty="0" smtClean="0"/>
              <a:t>στο τέλος (είναι </a:t>
            </a:r>
            <a:r>
              <a:rPr lang="el-GR" dirty="0"/>
              <a:t>η </a:t>
            </a:r>
            <a:r>
              <a:rPr lang="el-GR" dirty="0" smtClean="0"/>
              <a:t>περίληψη).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l-GR" dirty="0" smtClean="0"/>
              <a:t>Το Executive </a:t>
            </a:r>
            <a:r>
              <a:rPr lang="el-GR" dirty="0"/>
              <a:t>Summary </a:t>
            </a:r>
            <a:r>
              <a:rPr lang="el-GR" dirty="0" smtClean="0"/>
              <a:t>καλό </a:t>
            </a:r>
            <a:r>
              <a:rPr lang="el-GR" dirty="0"/>
              <a:t>είναι να γίνει </a:t>
            </a:r>
            <a:r>
              <a:rPr lang="el-GR" dirty="0" smtClean="0"/>
              <a:t>από </a:t>
            </a:r>
            <a:r>
              <a:rPr lang="el-GR" dirty="0"/>
              <a:t>ένα </a:t>
            </a:r>
            <a:r>
              <a:rPr lang="el-GR" dirty="0" smtClean="0"/>
              <a:t>άτομο</a:t>
            </a:r>
            <a:r>
              <a:rPr lang="el-GR" dirty="0"/>
              <a:t> </a:t>
            </a:r>
            <a:r>
              <a:rPr lang="el-GR" dirty="0" smtClean="0"/>
              <a:t>που </a:t>
            </a:r>
            <a:r>
              <a:rPr lang="el-GR" dirty="0"/>
              <a:t>έχει εποπτεία </a:t>
            </a:r>
            <a:r>
              <a:rPr lang="el-GR" dirty="0" smtClean="0"/>
              <a:t>(π.χ. αρχικός εταίρος, </a:t>
            </a:r>
            <a:r>
              <a:rPr lang="en-GB" dirty="0" smtClean="0"/>
              <a:t>CEO</a:t>
            </a:r>
            <a:r>
              <a:rPr lang="el-GR" dirty="0" smtClean="0"/>
              <a:t>).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l-GR" dirty="0" smtClean="0"/>
              <a:t>Το </a:t>
            </a:r>
            <a:r>
              <a:rPr lang="en-GB" dirty="0" smtClean="0"/>
              <a:t>Executive Summary </a:t>
            </a:r>
            <a:r>
              <a:rPr lang="el-GR" dirty="0" smtClean="0"/>
              <a:t>θα πρέπει να είναι </a:t>
            </a:r>
            <a:r>
              <a:rPr lang="el-GR" dirty="0" smtClean="0">
                <a:solidFill>
                  <a:srgbClr val="FF0000"/>
                </a:solidFill>
              </a:rPr>
              <a:t>πειστικό</a:t>
            </a:r>
            <a:r>
              <a:rPr lang="el-GR" dirty="0" smtClean="0"/>
              <a:t>, </a:t>
            </a:r>
            <a:r>
              <a:rPr lang="el-GR" dirty="0" smtClean="0">
                <a:solidFill>
                  <a:srgbClr val="FF0000"/>
                </a:solidFill>
              </a:rPr>
              <a:t>σύντομο</a:t>
            </a:r>
            <a:r>
              <a:rPr lang="el-GR" dirty="0" smtClean="0"/>
              <a:t> και να προσελκύει το </a:t>
            </a:r>
            <a:r>
              <a:rPr lang="el-GR" dirty="0" smtClean="0">
                <a:solidFill>
                  <a:srgbClr val="FF0000"/>
                </a:solidFill>
              </a:rPr>
              <a:t>ενδιαφέρον</a:t>
            </a:r>
            <a:r>
              <a:rPr lang="el-GR" dirty="0" smtClean="0"/>
              <a:t> του </a:t>
            </a:r>
          </a:p>
          <a:p>
            <a:pPr marL="0" indent="0"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el-GR" dirty="0"/>
              <a:t> </a:t>
            </a:r>
            <a:r>
              <a:rPr lang="el-GR" dirty="0" smtClean="0"/>
              <a:t> αναγνώστη.</a:t>
            </a:r>
            <a:endParaRPr lang="el-GR" dirty="0"/>
          </a:p>
          <a:p>
            <a:pPr eaLnBrk="1" hangingPunct="1">
              <a:defRPr/>
            </a:pPr>
            <a:endParaRPr lang="el-GR" dirty="0"/>
          </a:p>
          <a:p>
            <a:pPr eaLnBrk="1" hangingPunct="1">
              <a:defRPr/>
            </a:pPr>
            <a:endParaRPr lang="el-GR" dirty="0"/>
          </a:p>
          <a:p>
            <a:pPr eaLnBrk="1" hangingPunct="1">
              <a:defRPr/>
            </a:pPr>
            <a:endParaRPr lang="en-GB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084888"/>
            <a:ext cx="8858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775</TotalTime>
  <Words>800</Words>
  <Application>Microsoft Office PowerPoint</Application>
  <PresentationFormat>On-screen Show (4:3)</PresentationFormat>
  <Paragraphs>132</Paragraphs>
  <Slides>17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Clarity</vt:lpstr>
      <vt:lpstr>Επιχειρηματικο σχεδιο  (business plan)</vt:lpstr>
      <vt:lpstr>Τι είναι το επιχειρηματικό σχέδιο</vt:lpstr>
      <vt:lpstr>Χρήστες των επιχειρηματικών σχεδίων</vt:lpstr>
      <vt:lpstr>Τι περιλαμβάνει ένα επιχειρηματικό σχέδιο</vt:lpstr>
      <vt:lpstr>1. Εισαγωγική σελίδα</vt:lpstr>
      <vt:lpstr>2. Σύνοψη (Executive summary) </vt:lpstr>
      <vt:lpstr>3. Ανάλυση του εξωτερικού περιβάλλοντος και της αγοράς</vt:lpstr>
      <vt:lpstr>4. Περιγραφή της επιχειρηματικής ιδέας</vt:lpstr>
      <vt:lpstr>5. Σχέδιο Παραγωγής (Production plan)*</vt:lpstr>
      <vt:lpstr>6. Σχέδιο Μάρκετινγκ (Marketing plan)</vt:lpstr>
      <vt:lpstr>7. Οργανωσιακό σχέδιο (Organizational plan) </vt:lpstr>
      <vt:lpstr>8. Οικονομικό σχέδιο (Financial plan)</vt:lpstr>
      <vt:lpstr>9. Απαιτούμενο ποσό χρηματοδότησης</vt:lpstr>
      <vt:lpstr>10. Ανάλυση κινδύνων (Risk analysis)</vt:lpstr>
      <vt:lpstr>Ένα καλό επιχειρηματικό σχέδιο πρέπει να:</vt:lpstr>
      <vt:lpstr>Ένα καλό επιχειρηματικό σχέδιο πρέπει να:</vt:lpstr>
      <vt:lpstr>Πρακτικές Συμβουλές</vt:lpstr>
    </vt:vector>
  </TitlesOfParts>
  <Company>liee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Ανάπτυξη επιχειρηματικού σχεδίου</dc:title>
  <dc:creator>aimilia</dc:creator>
  <cp:lastModifiedBy>Konstantinos Iatridis</cp:lastModifiedBy>
  <cp:revision>38</cp:revision>
  <dcterms:created xsi:type="dcterms:W3CDTF">2005-06-01T06:35:50Z</dcterms:created>
  <dcterms:modified xsi:type="dcterms:W3CDTF">2015-01-28T11:40:49Z</dcterms:modified>
</cp:coreProperties>
</file>