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5" r:id="rId9"/>
    <p:sldId id="264" r:id="rId10"/>
    <p:sldId id="266" r:id="rId11"/>
    <p:sldId id="267" r:id="rId12"/>
    <p:sldId id="268" r:id="rId13"/>
  </p:sldIdLst>
  <p:sldSz cx="10077450" cy="6838950"/>
  <p:notesSz cx="6858000" cy="9144000"/>
  <p:defaultTextStyle>
    <a:defPPr>
      <a:defRPr lang="en-US"/>
    </a:defPPr>
    <a:lvl1pPr algn="l" defTabSz="460375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Lucida Grande" pitchFamily="29" charset="0"/>
        <a:ea typeface="Geneva" pitchFamily="29" charset="-128"/>
        <a:cs typeface="+mn-cs"/>
      </a:defRPr>
    </a:lvl1pPr>
    <a:lvl2pPr marL="460375" indent="-3175" algn="l" defTabSz="460375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Lucida Grande" pitchFamily="29" charset="0"/>
        <a:ea typeface="Geneva" pitchFamily="29" charset="-128"/>
        <a:cs typeface="+mn-cs"/>
      </a:defRPr>
    </a:lvl2pPr>
    <a:lvl3pPr marL="922338" indent="-7938" algn="l" defTabSz="460375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Lucida Grande" pitchFamily="29" charset="0"/>
        <a:ea typeface="Geneva" pitchFamily="29" charset="-128"/>
        <a:cs typeface="+mn-cs"/>
      </a:defRPr>
    </a:lvl3pPr>
    <a:lvl4pPr marL="1382713" indent="-11113" algn="l" defTabSz="460375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Lucida Grande" pitchFamily="29" charset="0"/>
        <a:ea typeface="Geneva" pitchFamily="29" charset="-128"/>
        <a:cs typeface="+mn-cs"/>
      </a:defRPr>
    </a:lvl4pPr>
    <a:lvl5pPr marL="1844675" indent="-15875" algn="l" defTabSz="460375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Lucida Grande" pitchFamily="29" charset="0"/>
        <a:ea typeface="Geneva" pitchFamily="29" charset="-128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Lucida Grande" pitchFamily="29" charset="0"/>
        <a:ea typeface="Geneva" pitchFamily="29" charset="-128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Lucida Grande" pitchFamily="29" charset="0"/>
        <a:ea typeface="Geneva" pitchFamily="29" charset="-128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Lucida Grande" pitchFamily="29" charset="0"/>
        <a:ea typeface="Geneva" pitchFamily="29" charset="-128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Lucida Grande" pitchFamily="29" charset="0"/>
        <a:ea typeface="Geneva" pitchFamily="2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-1170" y="-108"/>
      </p:cViewPr>
      <p:guideLst>
        <p:guide orient="horz" pos="2154"/>
        <p:guide pos="31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ADG%20LOCAL\Miscallaneous\Digital%20Champion%202015\Copy%20of%20DigitalChampionResponses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25"/>
          <c:dLbls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ADG!$O$6:$T$6</c:f>
              <c:strCache>
                <c:ptCount val="6"/>
                <c:pt idx="0">
                  <c:v>Software</c:v>
                </c:pt>
                <c:pt idx="1">
                  <c:v>Hardware</c:v>
                </c:pt>
                <c:pt idx="2">
                  <c:v>Mobile app</c:v>
                </c:pt>
                <c:pt idx="3">
                  <c:v>Website</c:v>
                </c:pt>
                <c:pt idx="4">
                  <c:v>Cloud</c:v>
                </c:pt>
                <c:pt idx="5">
                  <c:v>Online Platform</c:v>
                </c:pt>
              </c:strCache>
            </c:strRef>
          </c:cat>
          <c:val>
            <c:numRef>
              <c:f>ADG!$O$7:$T$7</c:f>
              <c:numCache>
                <c:formatCode>General</c:formatCode>
                <c:ptCount val="6"/>
                <c:pt idx="0">
                  <c:v>50</c:v>
                </c:pt>
                <c:pt idx="1">
                  <c:v>11</c:v>
                </c:pt>
                <c:pt idx="2">
                  <c:v>21</c:v>
                </c:pt>
                <c:pt idx="3">
                  <c:v>28</c:v>
                </c:pt>
                <c:pt idx="4">
                  <c:v>4</c:v>
                </c:pt>
                <c:pt idx="5">
                  <c:v>5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3238" y="1286574"/>
            <a:ext cx="9070975" cy="190773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enter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029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431" y="273877"/>
            <a:ext cx="7338733" cy="555088"/>
          </a:xfrm>
          <a:prstGeom prst="rect">
            <a:avLst/>
          </a:prstGeom>
        </p:spPr>
        <p:txBody>
          <a:bodyPr lIns="92264" tIns="46131" rIns="92264" bIns="46131"/>
          <a:lstStyle>
            <a:lvl1pPr algn="l">
              <a:defRPr sz="3000"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431" y="1095145"/>
            <a:ext cx="9392057" cy="5014003"/>
          </a:xfrm>
          <a:prstGeom prst="rect">
            <a:avLst/>
          </a:prstGeom>
        </p:spPr>
        <p:txBody>
          <a:bodyPr lIns="92264" tIns="46131" rIns="92264" bIns="4613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042400" y="6338888"/>
            <a:ext cx="706438" cy="363537"/>
          </a:xfrm>
          <a:prstGeom prst="rect">
            <a:avLst/>
          </a:prstGeom>
        </p:spPr>
        <p:txBody>
          <a:bodyPr vert="horz" wrap="square" lIns="92264" tIns="46131" rIns="92264" bIns="4613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fld id="{158ED257-F281-4431-95D2-6F34388B273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05547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7431" y="1194013"/>
            <a:ext cx="4597316" cy="4915136"/>
          </a:xfrm>
          <a:prstGeom prst="rect">
            <a:avLst/>
          </a:prstGeom>
        </p:spPr>
        <p:txBody>
          <a:bodyPr lIns="92264" tIns="46131" rIns="92264" bIns="4613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2703" y="1194013"/>
            <a:ext cx="4596365" cy="4915135"/>
          </a:xfrm>
          <a:prstGeom prst="rect">
            <a:avLst/>
          </a:prstGeom>
        </p:spPr>
        <p:txBody>
          <a:bodyPr lIns="92264" tIns="46131" rIns="92264" bIns="4613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57431" y="273877"/>
            <a:ext cx="7338733" cy="555088"/>
          </a:xfrm>
          <a:prstGeom prst="rect">
            <a:avLst/>
          </a:prstGeom>
        </p:spPr>
        <p:txBody>
          <a:bodyPr lIns="92264" tIns="46131" rIns="92264" bIns="46131"/>
          <a:lstStyle>
            <a:lvl1pPr algn="l">
              <a:defRPr sz="3000"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042400" y="6338888"/>
            <a:ext cx="706438" cy="363537"/>
          </a:xfrm>
          <a:prstGeom prst="rect">
            <a:avLst/>
          </a:prstGeom>
        </p:spPr>
        <p:txBody>
          <a:bodyPr vert="horz" wrap="square" lIns="92264" tIns="46131" rIns="92264" bIns="4613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fld id="{B7EC4BF5-0095-4BED-B2C0-422661D7814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3877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7431" y="1211856"/>
            <a:ext cx="4452624" cy="637985"/>
          </a:xfrm>
          <a:prstGeom prst="rect">
            <a:avLst/>
          </a:prstGeom>
        </p:spPr>
        <p:txBody>
          <a:bodyPr lIns="92264" tIns="46131" rIns="92264" bIns="46131" anchor="b"/>
          <a:lstStyle>
            <a:lvl1pPr marL="0" indent="0">
              <a:buNone/>
              <a:defRPr sz="2400" b="1"/>
            </a:lvl1pPr>
            <a:lvl2pPr marL="461318" indent="0">
              <a:buNone/>
              <a:defRPr sz="2000" b="1"/>
            </a:lvl2pPr>
            <a:lvl3pPr marL="922636" indent="0">
              <a:buNone/>
              <a:defRPr sz="1900" b="1"/>
            </a:lvl3pPr>
            <a:lvl4pPr marL="1383954" indent="0">
              <a:buNone/>
              <a:defRPr sz="1600" b="1"/>
            </a:lvl4pPr>
            <a:lvl5pPr marL="1845273" indent="0">
              <a:buNone/>
              <a:defRPr sz="1600" b="1"/>
            </a:lvl5pPr>
            <a:lvl6pPr marL="2306590" indent="0">
              <a:buNone/>
              <a:defRPr sz="1600" b="1"/>
            </a:lvl6pPr>
            <a:lvl7pPr marL="2767909" indent="0">
              <a:buNone/>
              <a:defRPr sz="1600" b="1"/>
            </a:lvl7pPr>
            <a:lvl8pPr marL="3229226" indent="0">
              <a:buNone/>
              <a:defRPr sz="1600" b="1"/>
            </a:lvl8pPr>
            <a:lvl9pPr marL="369054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7431" y="2045791"/>
            <a:ext cx="4452624" cy="3940313"/>
          </a:xfrm>
          <a:prstGeom prst="rect">
            <a:avLst/>
          </a:prstGeom>
        </p:spPr>
        <p:txBody>
          <a:bodyPr lIns="92264" tIns="46131" rIns="92264" bIns="46131"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5115" y="1211856"/>
            <a:ext cx="4454373" cy="637985"/>
          </a:xfrm>
          <a:prstGeom prst="rect">
            <a:avLst/>
          </a:prstGeom>
        </p:spPr>
        <p:txBody>
          <a:bodyPr lIns="92264" tIns="46131" rIns="92264" bIns="46131" anchor="b"/>
          <a:lstStyle>
            <a:lvl1pPr marL="0" indent="0">
              <a:buNone/>
              <a:defRPr sz="2400" b="1"/>
            </a:lvl1pPr>
            <a:lvl2pPr marL="461318" indent="0">
              <a:buNone/>
              <a:defRPr sz="2000" b="1"/>
            </a:lvl2pPr>
            <a:lvl3pPr marL="922636" indent="0">
              <a:buNone/>
              <a:defRPr sz="1900" b="1"/>
            </a:lvl3pPr>
            <a:lvl4pPr marL="1383954" indent="0">
              <a:buNone/>
              <a:defRPr sz="1600" b="1"/>
            </a:lvl4pPr>
            <a:lvl5pPr marL="1845273" indent="0">
              <a:buNone/>
              <a:defRPr sz="1600" b="1"/>
            </a:lvl5pPr>
            <a:lvl6pPr marL="2306590" indent="0">
              <a:buNone/>
              <a:defRPr sz="1600" b="1"/>
            </a:lvl6pPr>
            <a:lvl7pPr marL="2767909" indent="0">
              <a:buNone/>
              <a:defRPr sz="1600" b="1"/>
            </a:lvl7pPr>
            <a:lvl8pPr marL="3229226" indent="0">
              <a:buNone/>
              <a:defRPr sz="1600" b="1"/>
            </a:lvl8pPr>
            <a:lvl9pPr marL="369054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95115" y="2045791"/>
            <a:ext cx="4454373" cy="3940313"/>
          </a:xfrm>
          <a:prstGeom prst="rect">
            <a:avLst/>
          </a:prstGeom>
        </p:spPr>
        <p:txBody>
          <a:bodyPr lIns="92264" tIns="46131" rIns="92264" bIns="46131"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57431" y="273877"/>
            <a:ext cx="7338733" cy="555088"/>
          </a:xfrm>
          <a:prstGeom prst="rect">
            <a:avLst/>
          </a:prstGeom>
        </p:spPr>
        <p:txBody>
          <a:bodyPr lIns="92264" tIns="46131" rIns="92264" bIns="46131"/>
          <a:lstStyle>
            <a:lvl1pPr algn="l">
              <a:defRPr sz="3000"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042400" y="6338888"/>
            <a:ext cx="706438" cy="363537"/>
          </a:xfrm>
          <a:prstGeom prst="rect">
            <a:avLst/>
          </a:prstGeom>
        </p:spPr>
        <p:txBody>
          <a:bodyPr vert="horz" wrap="square" lIns="92264" tIns="46131" rIns="92264" bIns="4613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fld id="{C0F268B5-EEF9-4972-AC13-CBBEB733A29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69759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UC Powerpoint_UK_Simpler_Layout_A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0074275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3" r:id="rId2"/>
    <p:sldLayoutId id="2147483664" r:id="rId3"/>
    <p:sldLayoutId id="2147483665" r:id="rId4"/>
  </p:sldLayoutIdLst>
  <p:txStyles>
    <p:titleStyle>
      <a:lvl1pPr algn="ctr" defTabSz="460375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Geneva" pitchFamily="29" charset="-128"/>
          <a:cs typeface="Geneva" pitchFamily="29" charset="-128"/>
        </a:defRPr>
      </a:lvl1pPr>
      <a:lvl2pPr algn="ctr" defTabSz="460375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pitchFamily="29" charset="-128"/>
          <a:cs typeface="Geneva" pitchFamily="29" charset="-128"/>
        </a:defRPr>
      </a:lvl2pPr>
      <a:lvl3pPr algn="ctr" defTabSz="460375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pitchFamily="29" charset="-128"/>
          <a:cs typeface="Geneva" pitchFamily="29" charset="-128"/>
        </a:defRPr>
      </a:lvl3pPr>
      <a:lvl4pPr algn="ctr" defTabSz="460375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pitchFamily="29" charset="-128"/>
          <a:cs typeface="Geneva" pitchFamily="29" charset="-128"/>
        </a:defRPr>
      </a:lvl4pPr>
      <a:lvl5pPr algn="ctr" defTabSz="460375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pitchFamily="29" charset="-128"/>
          <a:cs typeface="Geneva" pitchFamily="29" charset="-128"/>
        </a:defRPr>
      </a:lvl5pPr>
      <a:lvl6pPr marL="457200" algn="ctr" defTabSz="460375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pitchFamily="29" charset="-128"/>
          <a:cs typeface="Geneva" pitchFamily="29" charset="-128"/>
        </a:defRPr>
      </a:lvl6pPr>
      <a:lvl7pPr marL="914400" algn="ctr" defTabSz="460375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pitchFamily="29" charset="-128"/>
          <a:cs typeface="Geneva" pitchFamily="29" charset="-128"/>
        </a:defRPr>
      </a:lvl7pPr>
      <a:lvl8pPr marL="1371600" algn="ctr" defTabSz="460375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pitchFamily="29" charset="-128"/>
          <a:cs typeface="Geneva" pitchFamily="29" charset="-128"/>
        </a:defRPr>
      </a:lvl8pPr>
      <a:lvl9pPr marL="1828800" algn="ctr" defTabSz="460375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pitchFamily="29" charset="-128"/>
          <a:cs typeface="Geneva" pitchFamily="29" charset="-128"/>
        </a:defRPr>
      </a:lvl9pPr>
    </p:titleStyle>
    <p:bodyStyle>
      <a:lvl1pPr marL="344488" indent="-344488" algn="l" defTabSz="46037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Geneva" pitchFamily="29" charset="-128"/>
          <a:cs typeface="Geneva" pitchFamily="29" charset="-128"/>
        </a:defRPr>
      </a:lvl1pPr>
      <a:lvl2pPr marL="749300" indent="-287338" algn="l" defTabSz="46037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Geneva" pitchFamily="29" charset="-128"/>
          <a:cs typeface="+mn-cs"/>
        </a:defRPr>
      </a:lvl2pPr>
      <a:lvl3pPr marL="1152525" indent="-230188" algn="l" defTabSz="46037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Geneva" pitchFamily="29" charset="-128"/>
          <a:cs typeface="+mn-cs"/>
        </a:defRPr>
      </a:lvl3pPr>
      <a:lvl4pPr marL="1614488" indent="-230188" algn="l" defTabSz="46037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Geneva" pitchFamily="29" charset="-128"/>
          <a:cs typeface="+mn-cs"/>
        </a:defRPr>
      </a:lvl4pPr>
      <a:lvl5pPr marL="2074863" indent="-230188" algn="l" defTabSz="46037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Geneva" pitchFamily="29" charset="-128"/>
          <a:cs typeface="+mn-cs"/>
        </a:defRPr>
      </a:lvl5pPr>
      <a:lvl6pPr marL="2537249" indent="-230659" algn="l" defTabSz="4613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98568" indent="-230659" algn="l" defTabSz="4613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59885" indent="-230659" algn="l" defTabSz="4613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21204" indent="-230659" algn="l" defTabSz="4613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613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61318" algn="l" defTabSz="4613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22636" algn="l" defTabSz="4613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83954" algn="l" defTabSz="4613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45273" algn="l" defTabSz="4613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06590" algn="l" defTabSz="4613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67909" algn="l" defTabSz="4613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29226" algn="l" defTabSz="4613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90544" algn="l" defTabSz="4613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://www.purplezebra.org.uk/images/hardware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001" y="2311516"/>
            <a:ext cx="4212931" cy="400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9" y="1286574"/>
            <a:ext cx="8018970" cy="5053266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Training Day &amp; Workshops</a:t>
            </a:r>
            <a:br>
              <a:rPr lang="en-US" dirty="0" smtClean="0"/>
            </a:br>
            <a:r>
              <a:rPr lang="en-US" sz="3200" dirty="0" smtClean="0"/>
              <a:t>Saturday 31-Jan-2015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dirty="0" smtClean="0"/>
              <a:t>Software &amp; Hardware </a:t>
            </a:r>
            <a:br>
              <a:rPr lang="en-US" dirty="0" smtClean="0"/>
            </a:br>
            <a:r>
              <a:rPr lang="en-US" sz="3200" dirty="0" smtClean="0"/>
              <a:t>by Andreas Grondoudis</a:t>
            </a:r>
            <a:endParaRPr lang="en-US" dirty="0"/>
          </a:p>
        </p:txBody>
      </p:sp>
      <p:pic>
        <p:nvPicPr>
          <p:cNvPr id="9218" name="Picture 2" descr="logo 2014-20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076" y="984441"/>
            <a:ext cx="3604002" cy="2063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627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 bwMode="auto">
          <a:xfrm>
            <a:off x="357188" y="274638"/>
            <a:ext cx="7339012" cy="554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 smtClean="0"/>
              <a:t>Overview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 bwMode="auto">
          <a:xfrm>
            <a:off x="357188" y="1095375"/>
            <a:ext cx="5251132" cy="5013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 smtClean="0"/>
              <a:t>The speaker</a:t>
            </a:r>
          </a:p>
          <a:p>
            <a:pPr eaLnBrk="1" hangingPunct="1"/>
            <a:r>
              <a:rPr lang="en-US" altLang="en-US" dirty="0" smtClean="0"/>
              <a:t>The entries</a:t>
            </a:r>
          </a:p>
          <a:p>
            <a:pPr eaLnBrk="1" hangingPunct="1"/>
            <a:r>
              <a:rPr lang="en-US" altLang="en-US" dirty="0" smtClean="0"/>
              <a:t>The software element</a:t>
            </a:r>
          </a:p>
          <a:p>
            <a:pPr eaLnBrk="1" hangingPunct="1"/>
            <a:r>
              <a:rPr lang="en-US" altLang="en-US" dirty="0" smtClean="0"/>
              <a:t>Hardware</a:t>
            </a:r>
          </a:p>
          <a:p>
            <a:pPr eaLnBrk="1" hangingPunct="1"/>
            <a:r>
              <a:rPr lang="en-US" altLang="en-US" dirty="0" smtClean="0"/>
              <a:t>Helpful tips and </a:t>
            </a:r>
            <a:r>
              <a:rPr lang="en-US" altLang="en-US" dirty="0" smtClean="0"/>
              <a:t>pointers</a:t>
            </a:r>
            <a:endParaRPr lang="en-US" altLang="en-US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6059424" y="2292096"/>
            <a:ext cx="1636776" cy="923330"/>
          </a:xfrm>
          <a:prstGeom prst="rect">
            <a:avLst/>
          </a:prstGeom>
          <a:solidFill>
            <a:srgbClr val="FFC000"/>
          </a:solidFill>
          <a:ln w="762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 err="1" smtClean="0"/>
              <a:t>Wha</a:t>
            </a:r>
            <a:endParaRPr lang="en-US" sz="5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059424" y="3258098"/>
            <a:ext cx="1636776" cy="923330"/>
          </a:xfrm>
          <a:prstGeom prst="rect">
            <a:avLst/>
          </a:prstGeom>
          <a:solidFill>
            <a:srgbClr val="92D050"/>
          </a:solidFill>
          <a:ln w="762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 </a:t>
            </a:r>
            <a:r>
              <a:rPr lang="en-US" sz="5400" b="1" dirty="0" err="1" smtClean="0"/>
              <a:t>Nex</a:t>
            </a:r>
            <a:endParaRPr lang="en-US" sz="5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723632" y="1791617"/>
            <a:ext cx="1542288" cy="264687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16600" dirty="0" smtClean="0"/>
              <a:t>T</a:t>
            </a:r>
            <a:endParaRPr lang="en-US" sz="1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 bwMode="auto">
          <a:xfrm>
            <a:off x="357188" y="274638"/>
            <a:ext cx="7339012" cy="554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 smtClean="0"/>
              <a:t>Briefly about the speaker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 bwMode="auto">
          <a:xfrm>
            <a:off x="357188" y="1095375"/>
            <a:ext cx="5251132" cy="5013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eaLnBrk="1" hangingPunct="1"/>
            <a:r>
              <a:rPr lang="en-US" altLang="en-US" dirty="0" smtClean="0"/>
              <a:t>Andreas Grondoudis</a:t>
            </a:r>
          </a:p>
          <a:p>
            <a:pPr eaLnBrk="1" hangingPunct="1"/>
            <a:r>
              <a:rPr lang="en-US" altLang="en-US" dirty="0" smtClean="0"/>
              <a:t>From Thessaloniki, Greece</a:t>
            </a:r>
          </a:p>
          <a:p>
            <a:pPr eaLnBrk="1" hangingPunct="1"/>
            <a:r>
              <a:rPr lang="en-US" altLang="en-US" dirty="0" smtClean="0"/>
              <a:t>Studied </a:t>
            </a:r>
            <a:r>
              <a:rPr lang="en-US" altLang="en-US" dirty="0" smtClean="0"/>
              <a:t>and worked in </a:t>
            </a:r>
            <a:r>
              <a:rPr lang="en-US" altLang="en-US" dirty="0" smtClean="0"/>
              <a:t>the UK</a:t>
            </a:r>
          </a:p>
          <a:p>
            <a:pPr eaLnBrk="1" hangingPunct="1"/>
            <a:r>
              <a:rPr lang="en-US" altLang="en-US" dirty="0" smtClean="0"/>
              <a:t>Joined </a:t>
            </a:r>
            <a:r>
              <a:rPr lang="en-US" altLang="en-US" dirty="0" smtClean="0"/>
              <a:t>Cyprus College in 2003, and European University in 2007</a:t>
            </a:r>
          </a:p>
          <a:p>
            <a:pPr eaLnBrk="1" hangingPunct="1"/>
            <a:r>
              <a:rPr lang="en-US" altLang="en-US" dirty="0" smtClean="0"/>
              <a:t>Primary responsibilities include: Programming Principles, Networking, Technical Writing.</a:t>
            </a:r>
          </a:p>
        </p:txBody>
      </p:sp>
      <p:pic>
        <p:nvPicPr>
          <p:cNvPr id="10242" name="Picture 2" descr="http://abidewithhim.com/wp-content/uploads/2012/07/again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680" y="1632097"/>
            <a:ext cx="3752850" cy="381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08320" y="2824162"/>
            <a:ext cx="1828800" cy="923330"/>
          </a:xfrm>
          <a:prstGeom prst="rect">
            <a:avLst/>
          </a:prstGeom>
          <a:solidFill>
            <a:srgbClr val="FFFF00"/>
          </a:solidFill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Who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22318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 bwMode="auto">
          <a:xfrm>
            <a:off x="357188" y="274638"/>
            <a:ext cx="7339012" cy="554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 smtClean="0"/>
              <a:t>Some </a:t>
            </a:r>
            <a:r>
              <a:rPr lang="en-US" altLang="en-US" dirty="0" smtClean="0"/>
              <a:t>numbers about </a:t>
            </a:r>
            <a:r>
              <a:rPr lang="en-US" altLang="en-US" dirty="0" smtClean="0"/>
              <a:t>the entries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 bwMode="auto">
          <a:xfrm>
            <a:off x="357188" y="1095375"/>
            <a:ext cx="3215068" cy="5013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US" altLang="en-US" dirty="0" smtClean="0"/>
              <a:t>Counted 54 in total</a:t>
            </a:r>
          </a:p>
          <a:p>
            <a:pPr lvl="1"/>
            <a:r>
              <a:rPr lang="en-US" altLang="en-US" dirty="0" smtClean="0"/>
              <a:t>28 in K3</a:t>
            </a:r>
          </a:p>
          <a:p>
            <a:pPr lvl="1"/>
            <a:r>
              <a:rPr lang="en-US" altLang="en-US" dirty="0" smtClean="0"/>
              <a:t>11 in K2</a:t>
            </a:r>
          </a:p>
          <a:p>
            <a:pPr lvl="1"/>
            <a:r>
              <a:rPr lang="en-US" altLang="en-US" dirty="0" smtClean="0"/>
              <a:t>15 in K1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5753274"/>
              </p:ext>
            </p:extLst>
          </p:nvPr>
        </p:nvGraphicFramePr>
        <p:xfrm>
          <a:off x="1865376" y="1095375"/>
          <a:ext cx="8044053" cy="5598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327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 bwMode="auto">
          <a:xfrm>
            <a:off x="357188" y="274638"/>
            <a:ext cx="7339012" cy="554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 smtClean="0"/>
              <a:t>The software element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 bwMode="auto">
          <a:xfrm>
            <a:off x="357188" y="1095375"/>
            <a:ext cx="5251132" cy="5013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US" altLang="en-US" dirty="0" smtClean="0"/>
              <a:t>Common to almost all </a:t>
            </a:r>
            <a:r>
              <a:rPr lang="en-US" altLang="en-US" dirty="0" smtClean="0"/>
              <a:t>entries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For a standalone application</a:t>
            </a:r>
          </a:p>
          <a:p>
            <a:pPr lvl="1"/>
            <a:r>
              <a:rPr lang="en-US" altLang="en-US" dirty="0" smtClean="0"/>
              <a:t>For a mobile </a:t>
            </a:r>
            <a:r>
              <a:rPr lang="en-US" altLang="en-US" i="1" dirty="0" smtClean="0"/>
              <a:t>App</a:t>
            </a:r>
          </a:p>
          <a:p>
            <a:pPr lvl="1"/>
            <a:r>
              <a:rPr lang="en-US" altLang="en-US" dirty="0" smtClean="0"/>
              <a:t>For a website</a:t>
            </a:r>
          </a:p>
          <a:p>
            <a:pPr lvl="1"/>
            <a:r>
              <a:rPr lang="en-US" altLang="en-US" dirty="0" smtClean="0"/>
              <a:t>For an online platform</a:t>
            </a:r>
          </a:p>
          <a:p>
            <a:pPr lvl="1"/>
            <a:r>
              <a:rPr lang="en-US" altLang="en-US" dirty="0" smtClean="0"/>
              <a:t>For interfacing with the hardware</a:t>
            </a:r>
          </a:p>
          <a:p>
            <a:pPr lvl="2"/>
            <a:r>
              <a:rPr lang="en-US" altLang="en-US" dirty="0" smtClean="0"/>
              <a:t>Control</a:t>
            </a:r>
          </a:p>
          <a:p>
            <a:pPr lvl="2"/>
            <a:r>
              <a:rPr lang="en-US" altLang="en-US" dirty="0" smtClean="0"/>
              <a:t>Data </a:t>
            </a:r>
            <a:r>
              <a:rPr lang="en-US" altLang="en-US" dirty="0" smtClean="0"/>
              <a:t>acquisition &amp; processing</a:t>
            </a:r>
            <a:endParaRPr lang="en-US" altLang="en-US" dirty="0" smtClean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287" y="1520190"/>
            <a:ext cx="3171825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244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 bwMode="auto">
          <a:xfrm>
            <a:off x="357188" y="274638"/>
            <a:ext cx="7339012" cy="554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 smtClean="0"/>
              <a:t>The software development life cycle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 bwMode="auto">
          <a:xfrm>
            <a:off x="4952009" y="1249574"/>
            <a:ext cx="4492241" cy="5013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eaLnBrk="1" hangingPunct="1"/>
            <a:r>
              <a:rPr lang="en-US" altLang="en-US" dirty="0" smtClean="0"/>
              <a:t>In </a:t>
            </a:r>
            <a:r>
              <a:rPr lang="en-US" altLang="en-US" dirty="0" smtClean="0"/>
              <a:t>(waterfall) theory </a:t>
            </a:r>
            <a:r>
              <a:rPr lang="en-US" altLang="en-US" dirty="0" smtClean="0"/>
              <a:t>straight forward</a:t>
            </a:r>
          </a:p>
          <a:p>
            <a:pPr eaLnBrk="1" hangingPunct="1"/>
            <a:r>
              <a:rPr lang="en-US" altLang="en-US" dirty="0" smtClean="0"/>
              <a:t>In practice you often need to backtrack</a:t>
            </a:r>
          </a:p>
          <a:p>
            <a:pPr lvl="1"/>
            <a:r>
              <a:rPr lang="en-US" altLang="en-US" dirty="0" smtClean="0"/>
              <a:t>Enhance after a prototype</a:t>
            </a:r>
          </a:p>
          <a:p>
            <a:pPr lvl="1"/>
            <a:r>
              <a:rPr lang="en-US" altLang="en-US" dirty="0" smtClean="0"/>
              <a:t>Correct a design flaw</a:t>
            </a:r>
          </a:p>
          <a:p>
            <a:pPr lvl="1"/>
            <a:r>
              <a:rPr lang="en-US" altLang="en-US" dirty="0" smtClean="0"/>
              <a:t>Satisfy altered (by client) requirements</a:t>
            </a:r>
          </a:p>
          <a:p>
            <a:pPr lvl="1"/>
            <a:r>
              <a:rPr lang="en-US" altLang="en-US" dirty="0" smtClean="0"/>
              <a:t>Fix </a:t>
            </a:r>
            <a:r>
              <a:rPr lang="en-US" altLang="en-US" dirty="0" smtClean="0"/>
              <a:t>bugs</a:t>
            </a:r>
            <a:endParaRPr lang="en-US" altLang="en-US" dirty="0" smtClean="0"/>
          </a:p>
          <a:p>
            <a:pPr lvl="1"/>
            <a:endParaRPr lang="en-US" altLang="en-US" dirty="0" smtClean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76" y="1528603"/>
            <a:ext cx="4478234" cy="4455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904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website development 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1433" y="1255593"/>
            <a:ext cx="4768055" cy="4853555"/>
          </a:xfrm>
        </p:spPr>
        <p:txBody>
          <a:bodyPr/>
          <a:lstStyle/>
          <a:p>
            <a:r>
              <a:rPr lang="en-US" dirty="0" smtClean="0"/>
              <a:t>Includes more steps</a:t>
            </a:r>
          </a:p>
          <a:p>
            <a:pPr lvl="1"/>
            <a:r>
              <a:rPr lang="en-US" dirty="0" smtClean="0"/>
              <a:t>Content writing</a:t>
            </a:r>
          </a:p>
          <a:p>
            <a:pPr lvl="1"/>
            <a:r>
              <a:rPr lang="en-US" dirty="0" smtClean="0"/>
              <a:t>Search Engine Optimization</a:t>
            </a:r>
          </a:p>
          <a:p>
            <a:pPr lvl="1"/>
            <a:r>
              <a:rPr lang="en-US" dirty="0" smtClean="0"/>
              <a:t>Marketing tools</a:t>
            </a:r>
          </a:p>
          <a:p>
            <a:r>
              <a:rPr lang="en-US" dirty="0" smtClean="0"/>
              <a:t>Web development can also iterate on </a:t>
            </a:r>
            <a:r>
              <a:rPr lang="en-US" dirty="0" smtClean="0"/>
              <a:t>steps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82" y="1403776"/>
            <a:ext cx="4711999" cy="4704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918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673" y="4517409"/>
            <a:ext cx="9271816" cy="2129051"/>
          </a:xfrm>
        </p:spPr>
        <p:txBody>
          <a:bodyPr/>
          <a:lstStyle/>
          <a:p>
            <a:r>
              <a:rPr lang="en-US" dirty="0" smtClean="0"/>
              <a:t>More specific requirements</a:t>
            </a:r>
          </a:p>
          <a:p>
            <a:r>
              <a:rPr lang="en-US" dirty="0" smtClean="0"/>
              <a:t>More focused applications</a:t>
            </a:r>
          </a:p>
          <a:p>
            <a:r>
              <a:rPr lang="en-US" dirty="0" smtClean="0"/>
              <a:t>Trendy niches (like business intelligence)</a:t>
            </a:r>
            <a:endParaRPr lang="en-US" dirty="0"/>
          </a:p>
        </p:txBody>
      </p:sp>
      <p:pic>
        <p:nvPicPr>
          <p:cNvPr id="2050" name="Picture 2" descr="https://www-techinasia.netdna-ssl.com/wp-content/uploads/2013/10/iphone-android-windows-html5-development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698" y="953592"/>
            <a:ext cx="6418720" cy="367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83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 bwMode="auto">
          <a:xfrm>
            <a:off x="357188" y="274638"/>
            <a:ext cx="7339012" cy="554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 smtClean="0"/>
              <a:t>Hardware 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 bwMode="auto">
          <a:xfrm>
            <a:off x="357188" y="1095375"/>
            <a:ext cx="6369180" cy="5013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US" altLang="en-US" dirty="0" smtClean="0"/>
              <a:t>Is more</a:t>
            </a:r>
          </a:p>
          <a:p>
            <a:pPr lvl="1"/>
            <a:r>
              <a:rPr lang="en-US" altLang="en-US" dirty="0" smtClean="0"/>
              <a:t>Challenging</a:t>
            </a:r>
          </a:p>
          <a:p>
            <a:pPr lvl="1"/>
            <a:r>
              <a:rPr lang="en-US" altLang="en-US" dirty="0" smtClean="0"/>
              <a:t>Demanding</a:t>
            </a:r>
          </a:p>
          <a:p>
            <a:pPr lvl="1"/>
            <a:r>
              <a:rPr lang="en-US" altLang="en-US" dirty="0" smtClean="0"/>
              <a:t>Rewarding</a:t>
            </a:r>
          </a:p>
          <a:p>
            <a:r>
              <a:rPr lang="en-US" altLang="en-US" dirty="0" smtClean="0"/>
              <a:t>Development is analogous to software cycle</a:t>
            </a:r>
            <a:endParaRPr lang="en-US" altLang="en-US" dirty="0" smtClean="0"/>
          </a:p>
          <a:p>
            <a:pPr marL="0" indent="0">
              <a:buNone/>
            </a:pPr>
            <a:endParaRPr lang="en-US" altLang="en-US" dirty="0" smtClean="0"/>
          </a:p>
          <a:p>
            <a:pPr eaLnBrk="1" hangingPunct="1"/>
            <a:endParaRPr lang="en-US" altLang="en-US" dirty="0" smtClean="0"/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4338771"/>
            <a:ext cx="5377713" cy="2168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1433015" y="1016742"/>
            <a:ext cx="7308374" cy="4316245"/>
            <a:chOff x="1433015" y="1016742"/>
            <a:chExt cx="7308374" cy="431624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4901" y="1016742"/>
              <a:ext cx="3006488" cy="4316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" name="Straight Arrow Connector 2"/>
            <p:cNvCxnSpPr/>
            <p:nvPr/>
          </p:nvCxnSpPr>
          <p:spPr>
            <a:xfrm flipV="1">
              <a:off x="1433015" y="3914998"/>
              <a:ext cx="4169390" cy="141798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85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 bwMode="auto">
          <a:xfrm>
            <a:off x="357188" y="274638"/>
            <a:ext cx="7339012" cy="554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 smtClean="0"/>
              <a:t>DIY Platforms &amp; Trade offs</a:t>
            </a:r>
            <a:endParaRPr lang="en-US" altLang="en-US" dirty="0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 bwMode="auto">
          <a:xfrm>
            <a:off x="357188" y="1095375"/>
            <a:ext cx="5251132" cy="5013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US" altLang="en-US" dirty="0" smtClean="0"/>
              <a:t>A few possibilities</a:t>
            </a:r>
          </a:p>
          <a:p>
            <a:pPr lvl="1"/>
            <a:r>
              <a:rPr lang="en-US" altLang="en-US" dirty="0" smtClean="0"/>
              <a:t>Arduino</a:t>
            </a:r>
          </a:p>
          <a:p>
            <a:pPr lvl="1"/>
            <a:r>
              <a:rPr lang="en-US" altLang="en-US" dirty="0" smtClean="0"/>
              <a:t>Raspberry Pie</a:t>
            </a:r>
            <a:endParaRPr lang="en-US" altLang="en-US" dirty="0"/>
          </a:p>
          <a:p>
            <a:r>
              <a:rPr lang="en-US" altLang="en-US" dirty="0" smtClean="0"/>
              <a:t>Trade-offs</a:t>
            </a:r>
          </a:p>
          <a:p>
            <a:pPr lvl="1"/>
            <a:r>
              <a:rPr lang="en-US" altLang="en-US" dirty="0" smtClean="0"/>
              <a:t>Custom build vs ready-made</a:t>
            </a:r>
          </a:p>
          <a:p>
            <a:pPr lvl="1"/>
            <a:r>
              <a:rPr lang="en-US" altLang="en-US" dirty="0" smtClean="0"/>
              <a:t>Cost effective vs Complexity</a:t>
            </a:r>
          </a:p>
          <a:p>
            <a:pPr lvl="1"/>
            <a:r>
              <a:rPr lang="en-US" altLang="en-US" dirty="0" smtClean="0"/>
              <a:t>Budget vs delivery</a:t>
            </a:r>
          </a:p>
          <a:p>
            <a:pPr lvl="1"/>
            <a:r>
              <a:rPr lang="en-US" altLang="en-US" dirty="0" smtClean="0"/>
              <a:t>Time economizing</a:t>
            </a:r>
          </a:p>
          <a:p>
            <a:pPr eaLnBrk="1" hangingPunct="1"/>
            <a:endParaRPr lang="en-US" altLang="en-US" dirty="0" smtClean="0"/>
          </a:p>
          <a:p>
            <a:pPr marL="0" indent="0">
              <a:buNone/>
            </a:pPr>
            <a:endParaRPr lang="en-US" altLang="en-US" dirty="0" smtClean="0"/>
          </a:p>
          <a:p>
            <a:pPr eaLnBrk="1" hangingPunct="1"/>
            <a:endParaRPr lang="en-US" altLang="en-US" dirty="0" smtClean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25" y="1695876"/>
            <a:ext cx="272415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350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 bwMode="auto">
          <a:xfrm>
            <a:off x="357188" y="274638"/>
            <a:ext cx="7339012" cy="554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 smtClean="0"/>
              <a:t>Work hard and be persistent</a:t>
            </a:r>
            <a:endParaRPr lang="en-US" altLang="en-US" dirty="0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 bwMode="auto">
          <a:xfrm>
            <a:off x="357188" y="1095375"/>
            <a:ext cx="9386403" cy="51143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  <a:normAutofit fontScale="77500" lnSpcReduction="20000"/>
          </a:bodyPr>
          <a:lstStyle/>
          <a:p>
            <a:r>
              <a:rPr lang="en-US" altLang="en-US" dirty="0" smtClean="0"/>
              <a:t>Stay focused on the idea, </a:t>
            </a:r>
            <a:r>
              <a:rPr lang="en-US" altLang="en-US" dirty="0" smtClean="0"/>
              <a:t>Work methodically, </a:t>
            </a:r>
            <a:r>
              <a:rPr lang="en-US" altLang="en-US" u="sng" dirty="0" smtClean="0"/>
              <a:t>Design meticulously</a:t>
            </a:r>
            <a:r>
              <a:rPr lang="en-US" altLang="en-US" dirty="0" smtClean="0"/>
              <a:t>, and complete the solution; </a:t>
            </a:r>
            <a:r>
              <a:rPr lang="en-US" altLang="en-US" dirty="0" smtClean="0"/>
              <a:t>Be persistent, </a:t>
            </a:r>
            <a:r>
              <a:rPr lang="en-US" altLang="en-US" dirty="0" smtClean="0"/>
              <a:t>If things go wrong, try and try again</a:t>
            </a:r>
          </a:p>
          <a:p>
            <a:r>
              <a:rPr lang="en-US" altLang="en-US" b="1" u="sng" dirty="0" smtClean="0"/>
              <a:t>Henry Ford</a:t>
            </a:r>
            <a:r>
              <a:rPr lang="en-US" altLang="en-US" u="sng" dirty="0" smtClean="0"/>
              <a:t> </a:t>
            </a:r>
            <a:r>
              <a:rPr lang="en-US" altLang="en-US" dirty="0" smtClean="0"/>
              <a:t>was left broke 5 times before he founded the Ford Motor Company | </a:t>
            </a:r>
            <a:r>
              <a:rPr lang="en-US" altLang="en-US" b="1" u="sng" dirty="0" err="1" smtClean="0"/>
              <a:t>Soichiro</a:t>
            </a:r>
            <a:r>
              <a:rPr lang="en-US" altLang="en-US" b="1" u="sng" dirty="0" smtClean="0"/>
              <a:t> Honda</a:t>
            </a:r>
            <a:r>
              <a:rPr lang="en-US" altLang="en-US" dirty="0" smtClean="0"/>
              <a:t>  was rejected by Toyota for a job and started building his own scouters at home | </a:t>
            </a:r>
            <a:r>
              <a:rPr lang="en-US" altLang="en-US" b="1" u="sng" dirty="0" smtClean="0"/>
              <a:t>Harland David Sanders</a:t>
            </a:r>
            <a:r>
              <a:rPr lang="en-US" altLang="en-US" dirty="0" smtClean="0"/>
              <a:t> had his chicken recipe rejected 1009 times | </a:t>
            </a:r>
            <a:r>
              <a:rPr lang="en-US" altLang="en-US" b="1" u="sng" dirty="0" smtClean="0"/>
              <a:t>Walt Disney</a:t>
            </a:r>
            <a:r>
              <a:rPr lang="en-US" altLang="en-US" dirty="0" smtClean="0"/>
              <a:t> started a number of businesses that went south | </a:t>
            </a:r>
            <a:r>
              <a:rPr lang="en-US" altLang="en-US" b="1" u="sng" dirty="0" smtClean="0"/>
              <a:t>Isaac Newton</a:t>
            </a:r>
            <a:r>
              <a:rPr lang="en-US" altLang="en-US" dirty="0" smtClean="0"/>
              <a:t> failed when put in charge of the family farm | </a:t>
            </a:r>
            <a:r>
              <a:rPr lang="en-US" altLang="en-US" b="1" u="sng" dirty="0" smtClean="0"/>
              <a:t>Thomas Edison</a:t>
            </a:r>
            <a:r>
              <a:rPr lang="en-US" altLang="en-US" dirty="0" smtClean="0"/>
              <a:t> had 1000 failed attempts for the light bulb | </a:t>
            </a:r>
            <a:r>
              <a:rPr lang="en-US" altLang="en-US" b="1" u="sng" dirty="0" smtClean="0"/>
              <a:t>The Wright Brothers</a:t>
            </a:r>
            <a:r>
              <a:rPr lang="en-US" altLang="en-US" dirty="0" smtClean="0"/>
              <a:t> worked for years, had lots of failed prototypes | </a:t>
            </a:r>
            <a:r>
              <a:rPr lang="en-US" altLang="en-US" b="1" u="sng" dirty="0" smtClean="0"/>
              <a:t>Oprah Winfrey</a:t>
            </a:r>
            <a:r>
              <a:rPr lang="en-US" altLang="en-US" dirty="0" smtClean="0"/>
              <a:t> was fired from her television job as she was “</a:t>
            </a:r>
            <a:r>
              <a:rPr lang="en-US" altLang="en-US" i="1" dirty="0" smtClean="0"/>
              <a:t>unfit for </a:t>
            </a:r>
            <a:r>
              <a:rPr lang="en-US" altLang="en-US" i="1" dirty="0" err="1" smtClean="0"/>
              <a:t>tv</a:t>
            </a:r>
            <a:r>
              <a:rPr lang="en-US" altLang="en-US" dirty="0" smtClean="0"/>
              <a:t>” | </a:t>
            </a:r>
            <a:r>
              <a:rPr lang="en-US" altLang="en-US" b="1" u="sng" dirty="0" smtClean="0"/>
              <a:t>Steven Spielberg</a:t>
            </a:r>
            <a:r>
              <a:rPr lang="en-US" altLang="en-US" dirty="0" smtClean="0"/>
              <a:t> was rejected from a film and television university 3 times | </a:t>
            </a:r>
            <a:r>
              <a:rPr lang="en-US" altLang="en-US" b="1" u="sng" dirty="0" smtClean="0"/>
              <a:t>Michael Jordan</a:t>
            </a:r>
            <a:r>
              <a:rPr lang="en-US" altLang="en-US" dirty="0" smtClean="0"/>
              <a:t> was cut from his high school basketball team | The manager of the Grand Ole </a:t>
            </a:r>
            <a:r>
              <a:rPr lang="en-US" altLang="en-US" dirty="0"/>
              <a:t>O</a:t>
            </a:r>
            <a:r>
              <a:rPr lang="en-US" altLang="en-US" dirty="0" smtClean="0"/>
              <a:t>pry, fired </a:t>
            </a:r>
            <a:r>
              <a:rPr lang="en-US" altLang="en-US" b="1" u="sng" dirty="0" smtClean="0"/>
              <a:t>Elvis Presley</a:t>
            </a:r>
            <a:r>
              <a:rPr lang="en-US" altLang="en-US" dirty="0" smtClean="0"/>
              <a:t> telling  him:  “</a:t>
            </a:r>
            <a:r>
              <a:rPr lang="en-US" altLang="en-US" i="1" dirty="0" smtClean="0"/>
              <a:t>You </a:t>
            </a:r>
            <a:r>
              <a:rPr lang="en-US" altLang="en-US" i="1" dirty="0" err="1" smtClean="0"/>
              <a:t>ain’t</a:t>
            </a:r>
            <a:r>
              <a:rPr lang="en-US" altLang="en-US" i="1" dirty="0" smtClean="0"/>
              <a:t> </a:t>
            </a:r>
            <a:r>
              <a:rPr lang="en-US" altLang="en-US" i="1" dirty="0" err="1" smtClean="0"/>
              <a:t>goin</a:t>
            </a:r>
            <a:r>
              <a:rPr lang="en-US" altLang="en-US" i="1" dirty="0" smtClean="0"/>
              <a:t>’ nowhere son, You ought to go back to </a:t>
            </a:r>
            <a:r>
              <a:rPr lang="en-US" altLang="en-US" i="1" dirty="0" err="1" smtClean="0"/>
              <a:t>drivin</a:t>
            </a:r>
            <a:r>
              <a:rPr lang="en-US" altLang="en-US" i="1" dirty="0" smtClean="0"/>
              <a:t>’ a truck”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6691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Thank you for you attention</a:t>
            </a:r>
          </a:p>
          <a:p>
            <a:endParaRPr lang="en-US" dirty="0"/>
          </a:p>
          <a:p>
            <a:r>
              <a:rPr lang="en-US" dirty="0" smtClean="0"/>
              <a:t>A light lunch will follow</a:t>
            </a:r>
          </a:p>
          <a:p>
            <a:endParaRPr lang="en-US" dirty="0"/>
          </a:p>
          <a:p>
            <a:r>
              <a:rPr lang="en-US" dirty="0" smtClean="0"/>
              <a:t>See you at 14:30 in the face-to-face workshops</a:t>
            </a:r>
          </a:p>
        </p:txBody>
      </p:sp>
    </p:spTree>
    <p:extLst>
      <p:ext uri="{BB962C8B-B14F-4D97-AF65-F5344CB8AC3E}">
        <p14:creationId xmlns:p14="http://schemas.microsoft.com/office/powerpoint/2010/main" val="310451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UC_Powerpoint_New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EUC_Powerpoint_New_Template</Template>
  <TotalTime>1307</TotalTime>
  <Words>434</Words>
  <Application>Microsoft Office PowerPoint</Application>
  <PresentationFormat>Custom</PresentationFormat>
  <Paragraphs>72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EUC_Powerpoint_New_Template</vt:lpstr>
      <vt:lpstr>   Training Day &amp; Workshops Saturday 31-Jan-2015  Software &amp; Hardware  by Andreas Grondoudis</vt:lpstr>
      <vt:lpstr>Overview</vt:lpstr>
      <vt:lpstr>Briefly about the speaker</vt:lpstr>
      <vt:lpstr>Some numbers about the entries</vt:lpstr>
      <vt:lpstr>The software element</vt:lpstr>
      <vt:lpstr>The software development life cycle</vt:lpstr>
      <vt:lpstr>The website development cycle</vt:lpstr>
      <vt:lpstr>Smart development</vt:lpstr>
      <vt:lpstr>Hardware </vt:lpstr>
      <vt:lpstr>DIY Platforms &amp; Trade offs</vt:lpstr>
      <vt:lpstr>Work hard and be persistent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Champion  2014-2015</dc:title>
  <dc:creator>A.Grondoudis</dc:creator>
  <cp:lastModifiedBy>A.Grondoudis</cp:lastModifiedBy>
  <cp:revision>46</cp:revision>
  <dcterms:created xsi:type="dcterms:W3CDTF">2015-01-29T21:25:02Z</dcterms:created>
  <dcterms:modified xsi:type="dcterms:W3CDTF">2015-01-30T22:19:41Z</dcterms:modified>
</cp:coreProperties>
</file>