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8"/>
  </p:notesMasterIdLst>
  <p:handoutMasterIdLst>
    <p:handoutMasterId r:id="rId9"/>
  </p:handoutMasterIdLst>
  <p:sldIdLst>
    <p:sldId id="345" r:id="rId2"/>
    <p:sldId id="366" r:id="rId3"/>
    <p:sldId id="351" r:id="rId4"/>
    <p:sldId id="362" r:id="rId5"/>
    <p:sldId id="363" r:id="rId6"/>
    <p:sldId id="365" r:id="rId7"/>
  </p:sldIdLst>
  <p:sldSz cx="9906000" cy="6858000" type="A4"/>
  <p:notesSz cx="6797675" cy="9926638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0000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deprins" initials="" lastIdx="4" clrIdx="0"/>
  <p:cmAuthor id="1" name="Adrien Routelous" initials="AR" lastIdx="6" clrIdx="1"/>
  <p:cmAuthor id="2" name="Andrea Bardelli Danieli" initials="ABD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00"/>
    <a:srgbClr val="FF9900"/>
    <a:srgbClr val="009900"/>
    <a:srgbClr val="003399"/>
    <a:srgbClr val="0000FF"/>
    <a:srgbClr val="FF6699"/>
    <a:srgbClr val="969696"/>
    <a:srgbClr val="9999FF"/>
    <a:srgbClr val="005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8" autoAdjust="0"/>
    <p:restoredTop sz="94595" autoAdjust="0"/>
  </p:normalViewPr>
  <p:slideViewPr>
    <p:cSldViewPr>
      <p:cViewPr>
        <p:scale>
          <a:sx n="75" d="100"/>
          <a:sy n="75" d="100"/>
        </p:scale>
        <p:origin x="-684" y="-83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35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3-06-07T13:18:23.068" idx="2">
    <p:pos x="10" y="10"/>
    <p:text>Note: New additional slide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5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687C2F94-0208-4FD7-9C83-CBE0E604D0A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450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91" tIns="45196" rIns="90391" bIns="45196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BB93ACB1-5CCF-45D7-B2BF-6CCE6F86CDE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545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2080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457950"/>
            <a:ext cx="9906000" cy="40005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443498" y="2350740"/>
            <a:ext cx="6215801" cy="155903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200" b="1" i="0" kern="1200" spc="-50" baseline="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smtClean="0"/>
              <a:t>Title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presentation</a:t>
            </a:r>
            <a:r>
              <a:rPr lang="de-AT" dirty="0" smtClean="0"/>
              <a:t> 2nd </a:t>
            </a:r>
            <a:r>
              <a:rPr lang="de-AT" dirty="0" err="1" smtClean="0"/>
              <a:t>line</a:t>
            </a:r>
            <a:r>
              <a:rPr lang="de-AT" dirty="0" smtClean="0"/>
              <a:t>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needed</a:t>
            </a:r>
            <a:endParaRPr lang="de-AT" dirty="0" smtClean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443498" y="3909768"/>
            <a:ext cx="6215801" cy="10651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 kern="1200" spc="-50" baseline="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err="1" smtClean="0"/>
              <a:t>Subtitle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presentation</a:t>
            </a:r>
            <a:r>
              <a:rPr lang="de-AT" dirty="0" smtClean="0"/>
              <a:t>                    2nd </a:t>
            </a:r>
            <a:r>
              <a:rPr lang="de-AT" dirty="0" err="1" smtClean="0"/>
              <a:t>line</a:t>
            </a:r>
            <a:r>
              <a:rPr lang="de-AT" dirty="0" smtClean="0"/>
              <a:t>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dirty="0" err="1" smtClean="0"/>
              <a:t>needed</a:t>
            </a:r>
            <a:endParaRPr lang="de-AT" dirty="0" smtClean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443498" y="5319929"/>
            <a:ext cx="6215801" cy="5483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0" i="0" kern="1200" spc="-5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err="1" smtClean="0"/>
              <a:t>Dr</a:t>
            </a:r>
            <a:r>
              <a:rPr lang="de-AT" dirty="0" smtClean="0"/>
              <a:t> John Smith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443498" y="5771934"/>
            <a:ext cx="6215801" cy="43793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kern="1200" spc="-50">
                <a:solidFill>
                  <a:schemeClr val="accent2"/>
                </a:solidFill>
                <a:latin typeface="Arial"/>
              </a:defRPr>
            </a:lvl1pPr>
          </a:lstStyle>
          <a:p>
            <a:pPr lvl="0"/>
            <a:r>
              <a:rPr lang="de-AT" dirty="0" smtClean="0"/>
              <a:t>Eventname, Location, 18 March 2011</a:t>
            </a:r>
          </a:p>
        </p:txBody>
      </p:sp>
    </p:spTree>
    <p:extLst>
      <p:ext uri="{BB962C8B-B14F-4D97-AF65-F5344CB8AC3E}">
        <p14:creationId xmlns:p14="http://schemas.microsoft.com/office/powerpoint/2010/main" val="154679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256746" y="1676748"/>
            <a:ext cx="7651970" cy="4438429"/>
          </a:xfrm>
          <a:prstGeom prst="rect">
            <a:avLst/>
          </a:prstGeom>
        </p:spPr>
        <p:txBody>
          <a:bodyPr vert="horz"/>
          <a:lstStyle>
            <a:lvl1pPr marL="342900" indent="-342900">
              <a:buFont typeface="Arial"/>
              <a:buChar char="•"/>
              <a:defRPr sz="3400">
                <a:solidFill>
                  <a:schemeClr val="accent2"/>
                </a:solidFill>
              </a:defRPr>
            </a:lvl1pPr>
            <a:lvl2pPr marL="742950" indent="-285750">
              <a:buFont typeface="Arial"/>
              <a:buChar char="•"/>
              <a:defRPr sz="3400">
                <a:solidFill>
                  <a:schemeClr val="accent2"/>
                </a:solidFill>
              </a:defRPr>
            </a:lvl2pPr>
            <a:lvl3pPr marL="11430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3pPr>
            <a:lvl4pPr marL="16002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4pPr>
            <a:lvl5pPr marL="2057400" indent="-228600">
              <a:buFont typeface="Arial"/>
              <a:buChar char="•"/>
              <a:defRPr sz="3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14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L image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811097" y="154154"/>
            <a:ext cx="7303799" cy="677699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820341" y="831850"/>
            <a:ext cx="8294555" cy="5511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07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y-mad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Placeholder 5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75255461"/>
              </p:ext>
            </p:extLst>
          </p:nvPr>
        </p:nvGraphicFramePr>
        <p:xfrm>
          <a:off x="1389593" y="1676749"/>
          <a:ext cx="7519124" cy="426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8426"/>
                <a:gridCol w="2110698"/>
              </a:tblGrid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bg1"/>
                          </a:solidFill>
                        </a:rPr>
                        <a:t>Text</a:t>
                      </a:r>
                      <a:endParaRPr lang="en-US" sz="3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bg1"/>
                          </a:solidFill>
                        </a:rPr>
                        <a:t>% of XY</a:t>
                      </a:r>
                      <a:endParaRPr lang="en-US" sz="3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>
                    <a:solidFill>
                      <a:schemeClr val="accent2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</a:t>
                      </a:r>
                      <a:r>
                        <a:rPr lang="en-US" sz="3400" baseline="0" dirty="0" smtClean="0">
                          <a:solidFill>
                            <a:schemeClr val="accent2"/>
                          </a:solidFill>
                        </a:rPr>
                        <a:t> 1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20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2</a:t>
                      </a: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2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33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4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83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5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12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/>
                </a:tc>
              </a:tr>
              <a:tr h="516169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Line 6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400" dirty="0" smtClean="0">
                          <a:solidFill>
                            <a:schemeClr val="accent2"/>
                          </a:solidFill>
                        </a:rPr>
                        <a:t>7</a:t>
                      </a:r>
                      <a:endParaRPr lang="en-US" sz="3400" dirty="0">
                        <a:solidFill>
                          <a:schemeClr val="accent2"/>
                        </a:solidFill>
                      </a:endParaRPr>
                    </a:p>
                  </a:txBody>
                  <a:tcPr marL="99060" marR="99060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389593" y="344491"/>
            <a:ext cx="7518929" cy="94932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 smtClean="0"/>
              <a:t>Copy this table from the slide master to your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0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1256747" y="4266693"/>
            <a:ext cx="7651970" cy="187296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34pt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258994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6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1 caption,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4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258994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1389592" y="4280626"/>
            <a:ext cx="7519125" cy="1785937"/>
          </a:xfrm>
          <a:prstGeom prst="rect">
            <a:avLst/>
          </a:prstGeom>
          <a:solidFill>
            <a:schemeClr val="accent4"/>
          </a:solidFill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25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375413" y="1809449"/>
            <a:ext cx="7533305" cy="1080000"/>
          </a:xfrm>
          <a:prstGeom prst="rect">
            <a:avLst/>
          </a:prstGeom>
          <a:solidFill>
            <a:srgbClr val="DBDADC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375413" y="3165638"/>
            <a:ext cx="7533305" cy="1080000"/>
          </a:xfrm>
          <a:prstGeom prst="rect">
            <a:avLst/>
          </a:prstGeom>
          <a:solidFill>
            <a:srgbClr val="D5E5EF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1375413" y="4497169"/>
            <a:ext cx="7533305" cy="1080000"/>
          </a:xfrm>
          <a:prstGeom prst="rect">
            <a:avLst/>
          </a:prstGeom>
          <a:solidFill>
            <a:schemeClr val="accent4"/>
          </a:solidFill>
        </p:spPr>
        <p:txBody>
          <a:bodyPr vert="horz"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Text 24pt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8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5355130" y="1676749"/>
            <a:ext cx="3553587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256749" y="1676749"/>
            <a:ext cx="3563485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01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 horizontal,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1261699" y="4266696"/>
            <a:ext cx="3553587" cy="183641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2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9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5487975" y="1813792"/>
            <a:ext cx="3420742" cy="22701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55130" y="4266696"/>
            <a:ext cx="3553587" cy="183641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6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1 title, 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3761461" y="945931"/>
            <a:ext cx="5147258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3761461" y="1676749"/>
            <a:ext cx="5147258" cy="437153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99490" y="1137700"/>
            <a:ext cx="2065011" cy="2324993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0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8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256749" y="1676749"/>
            <a:ext cx="3563485" cy="44629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90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2893" y="1795520"/>
            <a:ext cx="3425825" cy="29919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7635" y="1813491"/>
            <a:ext cx="412750" cy="95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74195" y="4275406"/>
            <a:ext cx="412750" cy="952500"/>
          </a:xfrm>
          <a:prstGeom prst="rect">
            <a:avLst/>
          </a:prstGeom>
        </p:spPr>
      </p:pic>
      <p:sp>
        <p:nvSpPr>
          <p:cNvPr id="6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5891672" y="2223516"/>
            <a:ext cx="2616836" cy="2165604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95508" y="1795463"/>
            <a:ext cx="4220640" cy="23225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ym typeface="Wingdings"/>
              </a:defRPr>
            </a:lvl1pPr>
          </a:lstStyle>
          <a:p>
            <a:pPr lvl="0"/>
            <a:r>
              <a:rPr lang="en-US" dirty="0" smtClean="0"/>
              <a:t>Copy the beside box from the slide master to </a:t>
            </a:r>
            <a:r>
              <a:rPr lang="en-US" smtClean="0"/>
              <a:t>your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50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 vertical + 2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4196" y="6342897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" y="6223000"/>
            <a:ext cx="4953000" cy="63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389592" cy="6731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1256747" y="945931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800" b="1" i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smtClean="0"/>
              <a:t>Headline 38pt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3761461" y="1676752"/>
            <a:ext cx="5147258" cy="2114851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1389594" y="1813790"/>
            <a:ext cx="2074909" cy="180422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7" hasCustomPrompt="1"/>
          </p:nvPr>
        </p:nvSpPr>
        <p:spPr>
          <a:xfrm>
            <a:off x="3761461" y="3700243"/>
            <a:ext cx="5147258" cy="2114851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Text 24pt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389594" y="3837281"/>
            <a:ext cx="2074909" cy="180422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accent2"/>
                </a:solidFill>
              </a:defRPr>
            </a:lvl1pPr>
            <a:lvl2pPr>
              <a:defRPr sz="3400">
                <a:solidFill>
                  <a:schemeClr val="accent2"/>
                </a:solidFill>
              </a:defRPr>
            </a:lvl2pPr>
            <a:lvl3pPr marL="1458000">
              <a:defRPr sz="3400">
                <a:solidFill>
                  <a:schemeClr val="accent2"/>
                </a:solidFill>
              </a:defRPr>
            </a:lvl3pPr>
          </a:lstStyle>
          <a:p>
            <a:pPr marL="0" indent="0">
              <a:buNone/>
            </a:pPr>
            <a:r>
              <a:rPr lang="en-US" dirty="0" smtClean="0"/>
              <a:t>Picture, Graph, …</a:t>
            </a:r>
            <a:endParaRPr lang="en-US" sz="3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5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208026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21" y="3710090"/>
            <a:ext cx="2543933" cy="173519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COST Office</a:t>
            </a:r>
          </a:p>
          <a:p>
            <a:pPr lvl="0"/>
            <a:r>
              <a:rPr lang="en-US" dirty="0" smtClean="0"/>
              <a:t>Avenue Louise 149</a:t>
            </a:r>
          </a:p>
          <a:p>
            <a:pPr lvl="0"/>
            <a:r>
              <a:rPr lang="en-US" dirty="0" smtClean="0"/>
              <a:t>1050 Brussels, Belgium</a:t>
            </a:r>
          </a:p>
          <a:p>
            <a:pPr lvl="0"/>
            <a:r>
              <a:rPr lang="en-US" dirty="0" smtClean="0"/>
              <a:t>T: +32 (0)2 533 3800</a:t>
            </a:r>
          </a:p>
          <a:p>
            <a:pPr lvl="0"/>
            <a:r>
              <a:rPr lang="en-US" dirty="0" smtClean="0"/>
              <a:t>F: +32 (0)2 533 3890</a:t>
            </a:r>
          </a:p>
          <a:p>
            <a:pPr lvl="0"/>
            <a:r>
              <a:rPr lang="en-US" dirty="0" err="1" smtClean="0"/>
              <a:t>office@cost.eu</a:t>
            </a:r>
            <a:endParaRPr lang="de-AT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9989" y="3061290"/>
            <a:ext cx="49529" cy="2682181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177140" y="3261250"/>
            <a:ext cx="4682817" cy="159017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1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AT" dirty="0" err="1" smtClean="0"/>
              <a:t>Thank</a:t>
            </a:r>
            <a:r>
              <a:rPr lang="de-AT" dirty="0" smtClean="0"/>
              <a:t> </a:t>
            </a:r>
            <a:r>
              <a:rPr lang="de-AT" dirty="0" err="1" smtClean="0"/>
              <a:t>you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21" y="5495823"/>
            <a:ext cx="2543933" cy="433692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 smtClean="0"/>
              <a:t>www.cost.eu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60354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2363788" y="6597650"/>
            <a:ext cx="47498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480361-F7DF-477B-AA9D-C955450F99E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431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363788" y="6597650"/>
            <a:ext cx="47498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347AC3-FC59-4C5D-AE0C-DE68130A40B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65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14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90" r:id="rId15"/>
    <p:sldLayoutId id="2147483691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60910" y="2187463"/>
            <a:ext cx="7036068" cy="4107459"/>
          </a:xfrm>
        </p:spPr>
        <p:txBody>
          <a:bodyPr/>
          <a:lstStyle/>
          <a:p>
            <a:pPr algn="ctr"/>
            <a:r>
              <a:rPr lang="en-GB" sz="3200" dirty="0"/>
              <a:t>The New COST </a:t>
            </a:r>
            <a:r>
              <a:rPr lang="en-GB" sz="3200" dirty="0" err="1"/>
              <a:t>Vademecum</a:t>
            </a:r>
            <a:endParaRPr lang="en-GB" sz="3200" dirty="0"/>
          </a:p>
          <a:p>
            <a:pPr algn="ctr"/>
            <a:r>
              <a:rPr lang="en-GB" sz="3200" dirty="0"/>
              <a:t>What is Changing?</a:t>
            </a:r>
            <a:endParaRPr lang="en-US" sz="1600" dirty="0" smtClean="0"/>
          </a:p>
          <a:p>
            <a:pPr algn="ctr" eaLnBrk="1" hangingPunct="1">
              <a:spcAft>
                <a:spcPct val="50000"/>
              </a:spcAft>
            </a:pPr>
            <a:endParaRPr lang="en-US" sz="1600" dirty="0"/>
          </a:p>
          <a:p>
            <a:pPr algn="ctr" eaLnBrk="1" hangingPunct="1">
              <a:spcAft>
                <a:spcPct val="50000"/>
              </a:spcAft>
            </a:pPr>
            <a:endParaRPr lang="en-US" sz="1600" dirty="0" smtClean="0"/>
          </a:p>
          <a:p>
            <a:pPr algn="ctr" eaLnBrk="1" hangingPunct="1">
              <a:spcAft>
                <a:spcPct val="50000"/>
              </a:spcAft>
            </a:pPr>
            <a:endParaRPr lang="en-US" sz="1600" dirty="0"/>
          </a:p>
          <a:p>
            <a:pPr algn="ctr" eaLnBrk="1" hangingPunct="1">
              <a:spcAft>
                <a:spcPct val="50000"/>
              </a:spcAft>
            </a:pPr>
            <a:endParaRPr lang="en-US" sz="1600" dirty="0" smtClean="0"/>
          </a:p>
          <a:p>
            <a:pPr algn="ctr" eaLnBrk="1" hangingPunct="1">
              <a:spcAft>
                <a:spcPct val="50000"/>
              </a:spcAft>
            </a:pPr>
            <a:r>
              <a:rPr lang="en-US" sz="1600" smtClean="0"/>
              <a:t>14 </a:t>
            </a:r>
            <a:r>
              <a:rPr lang="en-US" sz="1600" dirty="0" smtClean="0"/>
              <a:t>June 2013</a:t>
            </a:r>
            <a:endParaRPr lang="en-US" sz="1600" baseline="30000" dirty="0" smtClean="0"/>
          </a:p>
          <a:p>
            <a:pPr algn="ctr" eaLnBrk="1" hangingPunct="1">
              <a:spcAft>
                <a:spcPct val="50000"/>
              </a:spcAft>
            </a:pPr>
            <a:r>
              <a:rPr lang="en-GB" sz="1600" dirty="0" smtClean="0"/>
              <a:t>Brussels, Belgium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A4E26E-2FD2-4F8F-A127-2A068FE879D2}" type="slidenum">
              <a:rPr lang="en-GB"/>
              <a:pPr/>
              <a:t>2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8448782" cy="792088"/>
          </a:xfrm>
        </p:spPr>
        <p:txBody>
          <a:bodyPr/>
          <a:lstStyle/>
          <a:p>
            <a:r>
              <a:rPr lang="en-GB" sz="3000" dirty="0" smtClean="0">
                <a:solidFill>
                  <a:srgbClr val="FF6600"/>
                </a:solidFill>
              </a:rPr>
              <a:t>Why a new </a:t>
            </a:r>
            <a:r>
              <a:rPr lang="en-GB" sz="3000" dirty="0" err="1" smtClean="0">
                <a:solidFill>
                  <a:srgbClr val="FF6600"/>
                </a:solidFill>
              </a:rPr>
              <a:t>Vademecum</a:t>
            </a:r>
            <a:r>
              <a:rPr lang="en-GB" sz="3000" dirty="0" smtClean="0">
                <a:solidFill>
                  <a:srgbClr val="FF6600"/>
                </a:solidFill>
              </a:rPr>
              <a:t>?</a:t>
            </a:r>
            <a:endParaRPr lang="en-GB" sz="3000" dirty="0">
              <a:solidFill>
                <a:srgbClr val="FF6600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1280592" y="1340768"/>
            <a:ext cx="7651970" cy="4680519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The COST Committee of Senior Officials adopted a revised set of Implementation rules applying to COST Actions Management Committees and COST Action participants </a:t>
            </a:r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The new rules have come into force on 1 June 2013</a:t>
            </a:r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Symbol"/>
              <a:buChar char="Þ"/>
            </a:pPr>
            <a:r>
              <a:rPr lang="en-GB" sz="2400" b="1" dirty="0" smtClean="0"/>
              <a:t>A new </a:t>
            </a:r>
            <a:r>
              <a:rPr lang="en-GB" sz="2400" b="1" dirty="0" err="1" smtClean="0"/>
              <a:t>Vademecum</a:t>
            </a:r>
            <a:r>
              <a:rPr lang="en-GB" sz="2400" b="1" dirty="0" smtClean="0"/>
              <a:t> is necessary</a:t>
            </a:r>
          </a:p>
          <a:p>
            <a:pPr marL="0" indent="0" algn="just">
              <a:spcBef>
                <a:spcPct val="30000"/>
              </a:spcBef>
              <a:buClr>
                <a:srgbClr val="FF6600"/>
              </a:buClr>
              <a:buNone/>
            </a:pPr>
            <a:r>
              <a:rPr lang="en-GB" sz="2400" dirty="0" smtClean="0"/>
              <a:t>    Its release is scheduled for </a:t>
            </a:r>
            <a:r>
              <a:rPr lang="en-GB" sz="2400" u="sng" dirty="0" smtClean="0"/>
              <a:t>28 June 2013</a:t>
            </a:r>
            <a:endParaRPr lang="en-GB" sz="2400" dirty="0" smtClean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148664" y="8838021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257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A4E26E-2FD2-4F8F-A127-2A068FE879D2}" type="slidenum">
              <a:rPr lang="en-GB"/>
              <a:pPr/>
              <a:t>3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8448782" cy="792088"/>
          </a:xfrm>
        </p:spPr>
        <p:txBody>
          <a:bodyPr/>
          <a:lstStyle/>
          <a:p>
            <a:r>
              <a:rPr lang="en-GB" sz="3000" dirty="0">
                <a:solidFill>
                  <a:srgbClr val="FF6600"/>
                </a:solidFill>
              </a:rPr>
              <a:t>Key Changes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1280592" y="1340768"/>
            <a:ext cx="7651970" cy="4680519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The revised </a:t>
            </a:r>
            <a:r>
              <a:rPr lang="en-GB" sz="2400" dirty="0" err="1" smtClean="0"/>
              <a:t>Vademecum</a:t>
            </a:r>
            <a:r>
              <a:rPr lang="en-GB" sz="2400" dirty="0" smtClean="0"/>
              <a:t> is a single document, integrating all definitions, rules and information relevant for COST Action Management Committees (MC), Grant Holders and participants, local organiser etc.</a:t>
            </a:r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The </a:t>
            </a:r>
            <a:r>
              <a:rPr lang="en-GB" sz="2400" dirty="0" err="1" smtClean="0"/>
              <a:t>Vademecum</a:t>
            </a:r>
            <a:r>
              <a:rPr lang="en-GB" sz="2400" dirty="0" smtClean="0"/>
              <a:t> is split per target audience (MC, Working Group members, trainers, trainees, Local Organiser etc.) to ease the access to relevant information</a:t>
            </a:r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/>
              <a:t>It has also been made simpler and more user-friendly</a:t>
            </a:r>
          </a:p>
          <a:p>
            <a:pPr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endParaRPr lang="en-GB" sz="2400" dirty="0" smtClean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148664" y="8838021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3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7651970" cy="849586"/>
          </a:xfrm>
        </p:spPr>
        <p:txBody>
          <a:bodyPr/>
          <a:lstStyle/>
          <a:p>
            <a:r>
              <a:rPr lang="en-GB" sz="3000" dirty="0" smtClean="0">
                <a:solidFill>
                  <a:srgbClr val="FF6600"/>
                </a:solidFill>
              </a:rPr>
              <a:t>Meetings</a:t>
            </a:r>
            <a:endParaRPr lang="en-US" sz="3000" dirty="0">
              <a:solidFill>
                <a:srgbClr val="FF66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60512" y="1628800"/>
            <a:ext cx="9001000" cy="4486377"/>
          </a:xfrm>
        </p:spPr>
        <p:txBody>
          <a:bodyPr/>
          <a:lstStyle/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The meetings section has been completely re-organised to simplify the understanding of the applicable rules per meeting type:</a:t>
            </a:r>
          </a:p>
          <a:p>
            <a:pPr lvl="1"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Rules and guidelines are detailed per meeting type</a:t>
            </a:r>
          </a:p>
          <a:p>
            <a:pPr lvl="1"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Eligibility of participants is defined per meeting type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Eligible participants per meeting type will reflect the newly adopted revised COST Implementation Rules applicable as of the 1</a:t>
            </a:r>
            <a:r>
              <a:rPr lang="en-GB" sz="2400" baseline="30000" dirty="0" smtClean="0"/>
              <a:t>st</a:t>
            </a:r>
            <a:r>
              <a:rPr lang="en-GB" sz="2400" dirty="0" smtClean="0"/>
              <a:t> of June 2013</a:t>
            </a:r>
          </a:p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/>
              <a:t>The categories of eligible expenses for meeting participants have been reorganised and </a:t>
            </a:r>
            <a:r>
              <a:rPr lang="en-GB" sz="2400" dirty="0" smtClean="0"/>
              <a:t>clarified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617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7651970" cy="849586"/>
          </a:xfrm>
        </p:spPr>
        <p:txBody>
          <a:bodyPr/>
          <a:lstStyle/>
          <a:p>
            <a:r>
              <a:rPr lang="en-GB" sz="3000" dirty="0" smtClean="0">
                <a:solidFill>
                  <a:srgbClr val="FF6600"/>
                </a:solidFill>
              </a:rPr>
              <a:t>Local Organiser Support (LOS)</a:t>
            </a:r>
            <a:endParaRPr lang="en-US" sz="3000" dirty="0">
              <a:solidFill>
                <a:srgbClr val="FF66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48116" y="1329829"/>
            <a:ext cx="9357883" cy="1379092"/>
          </a:xfrm>
        </p:spPr>
        <p:txBody>
          <a:bodyPr/>
          <a:lstStyle/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Change of the reimbursement rule, with a flat rate per day per participants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Simplification of the LOS process, with less steps required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endParaRPr lang="en-GB" sz="2400" dirty="0" smtClean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361801" y="8575145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96189" y="2542195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800" b="1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3000" dirty="0" smtClean="0">
                <a:solidFill>
                  <a:srgbClr val="FF6600"/>
                </a:solidFill>
                <a:effectLst/>
              </a:rPr>
              <a:t>Training Schools</a:t>
            </a:r>
            <a:endParaRPr lang="en-US" sz="3000" dirty="0">
              <a:solidFill>
                <a:srgbClr val="FF6600"/>
              </a:solidFill>
              <a:effectLst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559577" y="3140968"/>
            <a:ext cx="9001000" cy="1224136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b="0" dirty="0" smtClean="0">
                <a:effectLst/>
              </a:rPr>
              <a:t>Changes in the eligibility for reimbursement  of trainers following the newly adopted revised COST Implementation Rules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196189" y="4365104"/>
            <a:ext cx="7651970" cy="849586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800" b="1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3000" dirty="0" smtClean="0">
                <a:solidFill>
                  <a:srgbClr val="FF6600"/>
                </a:solidFill>
                <a:effectLst/>
              </a:rPr>
              <a:t>STSM</a:t>
            </a:r>
            <a:endParaRPr lang="en-US" sz="3000" dirty="0">
              <a:solidFill>
                <a:srgbClr val="FF6600"/>
              </a:solidFill>
              <a:effectLst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59577" y="5013176"/>
            <a:ext cx="9001000" cy="1224136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b="0" dirty="0">
                <a:effectLst/>
              </a:rPr>
              <a:t>The process for Grant Holders and STSM applicants has been simplified</a:t>
            </a:r>
          </a:p>
          <a:p>
            <a:pPr fontAlgn="auto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§"/>
            </a:pPr>
            <a:endParaRPr lang="en-GB" sz="2400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4604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A4E26E-2FD2-4F8F-A127-2A068FE879D2}" type="slidenum">
              <a:rPr lang="en-GB"/>
              <a:pPr/>
              <a:t>6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208584" y="692696"/>
            <a:ext cx="8448782" cy="792088"/>
          </a:xfrm>
        </p:spPr>
        <p:txBody>
          <a:bodyPr/>
          <a:lstStyle/>
          <a:p>
            <a:r>
              <a:rPr lang="en-GB" sz="3000" dirty="0">
                <a:solidFill>
                  <a:srgbClr val="FF6600"/>
                </a:solidFill>
              </a:rPr>
              <a:t>Please note – more generally: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1280592" y="1340768"/>
            <a:ext cx="7651970" cy="4680519"/>
          </a:xfrm>
          <a:prstGeom prst="rect">
            <a:avLst/>
          </a:prstGeom>
          <a:noFill/>
          <a:ln/>
          <a:extLst/>
        </p:spPr>
        <p:txBody>
          <a:bodyPr/>
          <a:lstStyle/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/>
              <a:t>A </a:t>
            </a:r>
            <a:r>
              <a:rPr lang="en-GB" sz="2400" dirty="0" smtClean="0"/>
              <a:t>revised Action Grant </a:t>
            </a:r>
            <a:r>
              <a:rPr lang="en-GB" sz="2400" dirty="0"/>
              <a:t>Agreement </a:t>
            </a:r>
            <a:r>
              <a:rPr lang="en-GB" sz="2400" dirty="0" smtClean="0"/>
              <a:t>(AGA) template </a:t>
            </a:r>
            <a:r>
              <a:rPr lang="en-GB" sz="2400" dirty="0"/>
              <a:t>will also be implemented incorporating the changes reflected in the </a:t>
            </a:r>
            <a:r>
              <a:rPr lang="en-GB" sz="2400" dirty="0" err="1"/>
              <a:t>Vademecum</a:t>
            </a:r>
            <a:endParaRPr lang="en-GB" sz="2400" dirty="0"/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/>
              <a:t>The COST Grant System </a:t>
            </a:r>
            <a:r>
              <a:rPr lang="en-GB" sz="2400" dirty="0" smtClean="0"/>
              <a:t>(CGS) section </a:t>
            </a:r>
            <a:r>
              <a:rPr lang="en-GB" sz="2400" dirty="0"/>
              <a:t>is being updated in order to simplify the understanding of the applicable rules</a:t>
            </a:r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/>
              <a:t>Financial Reporting requirements have also </a:t>
            </a:r>
            <a:r>
              <a:rPr lang="en-GB" sz="2400" dirty="0" smtClean="0"/>
              <a:t>changed</a:t>
            </a:r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endParaRPr lang="en-GB" sz="2400" dirty="0"/>
          </a:p>
          <a:p>
            <a:pPr algn="just">
              <a:spcBef>
                <a:spcPct val="300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en-GB" sz="2400" dirty="0" smtClean="0"/>
              <a:t>Any </a:t>
            </a:r>
            <a:r>
              <a:rPr lang="en-GB" sz="2400" dirty="0"/>
              <a:t>questions? </a:t>
            </a:r>
            <a:r>
              <a:rPr lang="en-GB" sz="2400" dirty="0" smtClean="0"/>
              <a:t>Contact </a:t>
            </a:r>
            <a:r>
              <a:rPr lang="en-GB" sz="2400" smtClean="0"/>
              <a:t>your Administrative Officer</a:t>
            </a:r>
            <a:endParaRPr lang="en-GB" sz="2400" dirty="0" smtClean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148664" y="8838021"/>
            <a:ext cx="617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64A07AF-66D7-C348-9F8E-91228B109437}" type="slidenum">
              <a:rPr lang="de-DE" b="0" smtClean="0">
                <a:solidFill>
                  <a:prstClr val="black">
                    <a:tint val="75000"/>
                  </a:prstClr>
                </a:solidFill>
                <a:effectLst/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</a:t>
            </a:fld>
            <a:endParaRPr lang="de-DE" b="0">
              <a:solidFill>
                <a:prstClr val="black">
                  <a:tint val="75000"/>
                </a:prstClr>
              </a:soli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79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tion-3">
  <a:themeElements>
    <a:clrScheme name="COST">
      <a:dk1>
        <a:sysClr val="windowText" lastClr="000000"/>
      </a:dk1>
      <a:lt1>
        <a:sysClr val="window" lastClr="FFFFFF"/>
      </a:lt1>
      <a:dk2>
        <a:srgbClr val="2A678B"/>
      </a:dk2>
      <a:lt2>
        <a:srgbClr val="962067"/>
      </a:lt2>
      <a:accent1>
        <a:srgbClr val="F47729"/>
      </a:accent1>
      <a:accent2>
        <a:srgbClr val="56585B"/>
      </a:accent2>
      <a:accent3>
        <a:srgbClr val="69395D"/>
      </a:accent3>
      <a:accent4>
        <a:srgbClr val="FDD1A7"/>
      </a:accent4>
      <a:accent5>
        <a:srgbClr val="95969F"/>
      </a:accent5>
      <a:accent6>
        <a:srgbClr val="DDE9F2"/>
      </a:accent6>
      <a:hlink>
        <a:srgbClr val="69395D"/>
      </a:hlink>
      <a:folHlink>
        <a:srgbClr val="69395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5553</TotalTime>
  <Words>340</Words>
  <Application>Microsoft Office PowerPoint</Application>
  <PresentationFormat>A4 Paper (210x297 mm)</PresentationFormat>
  <Paragraphs>45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PowerPoint-presentation-3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ESF-COST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ESF</dc:creator>
  <cp:lastModifiedBy>Ursula Castro</cp:lastModifiedBy>
  <cp:revision>240</cp:revision>
  <cp:lastPrinted>2013-06-04T09:49:30Z</cp:lastPrinted>
  <dcterms:created xsi:type="dcterms:W3CDTF">2007-11-05T13:47:35Z</dcterms:created>
  <dcterms:modified xsi:type="dcterms:W3CDTF">2013-06-18T10:03:20Z</dcterms:modified>
</cp:coreProperties>
</file>